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30"/>
  </p:notesMasterIdLst>
  <p:sldIdLst>
    <p:sldId id="278" r:id="rId2"/>
    <p:sldId id="310" r:id="rId3"/>
    <p:sldId id="311" r:id="rId4"/>
    <p:sldId id="320" r:id="rId5"/>
    <p:sldId id="321" r:id="rId6"/>
    <p:sldId id="322" r:id="rId7"/>
    <p:sldId id="324" r:id="rId8"/>
    <p:sldId id="337" r:id="rId9"/>
    <p:sldId id="325" r:id="rId10"/>
    <p:sldId id="331" r:id="rId11"/>
    <p:sldId id="326" r:id="rId12"/>
    <p:sldId id="332" r:id="rId13"/>
    <p:sldId id="333" r:id="rId14"/>
    <p:sldId id="327" r:id="rId15"/>
    <p:sldId id="335" r:id="rId16"/>
    <p:sldId id="334" r:id="rId17"/>
    <p:sldId id="336" r:id="rId18"/>
    <p:sldId id="339" r:id="rId19"/>
    <p:sldId id="340" r:id="rId20"/>
    <p:sldId id="341" r:id="rId21"/>
    <p:sldId id="342" r:id="rId22"/>
    <p:sldId id="343" r:id="rId23"/>
    <p:sldId id="344" r:id="rId24"/>
    <p:sldId id="345" r:id="rId25"/>
    <p:sldId id="346" r:id="rId26"/>
    <p:sldId id="347" r:id="rId27"/>
    <p:sldId id="328" r:id="rId28"/>
    <p:sldId id="284" r:id="rId29"/>
  </p:sldIdLst>
  <p:sldSz cx="9144000" cy="6858000" type="screen4x3"/>
  <p:notesSz cx="6731000" cy="9867900"/>
  <p:defaultTextStyle>
    <a:defPPr>
      <a:defRPr lang="it-IT"/>
    </a:defPPr>
    <a:lvl1pPr algn="l" rtl="0" fontAlgn="base">
      <a:spcBef>
        <a:spcPct val="0"/>
      </a:spcBef>
      <a:spcAft>
        <a:spcPct val="0"/>
      </a:spcAft>
      <a:defRPr kern="1200">
        <a:solidFill>
          <a:schemeClr val="tx1"/>
        </a:solidFill>
        <a:latin typeface="Garamond" pitchFamily="18" charset="0"/>
        <a:ea typeface="+mn-ea"/>
        <a:cs typeface="+mn-cs"/>
      </a:defRPr>
    </a:lvl1pPr>
    <a:lvl2pPr marL="457200" algn="l" rtl="0" fontAlgn="base">
      <a:spcBef>
        <a:spcPct val="0"/>
      </a:spcBef>
      <a:spcAft>
        <a:spcPct val="0"/>
      </a:spcAft>
      <a:defRPr kern="1200">
        <a:solidFill>
          <a:schemeClr val="tx1"/>
        </a:solidFill>
        <a:latin typeface="Garamond" pitchFamily="18" charset="0"/>
        <a:ea typeface="+mn-ea"/>
        <a:cs typeface="+mn-cs"/>
      </a:defRPr>
    </a:lvl2pPr>
    <a:lvl3pPr marL="914400" algn="l" rtl="0" fontAlgn="base">
      <a:spcBef>
        <a:spcPct val="0"/>
      </a:spcBef>
      <a:spcAft>
        <a:spcPct val="0"/>
      </a:spcAft>
      <a:defRPr kern="1200">
        <a:solidFill>
          <a:schemeClr val="tx1"/>
        </a:solidFill>
        <a:latin typeface="Garamond" pitchFamily="18" charset="0"/>
        <a:ea typeface="+mn-ea"/>
        <a:cs typeface="+mn-cs"/>
      </a:defRPr>
    </a:lvl3pPr>
    <a:lvl4pPr marL="1371600" algn="l" rtl="0" fontAlgn="base">
      <a:spcBef>
        <a:spcPct val="0"/>
      </a:spcBef>
      <a:spcAft>
        <a:spcPct val="0"/>
      </a:spcAft>
      <a:defRPr kern="1200">
        <a:solidFill>
          <a:schemeClr val="tx1"/>
        </a:solidFill>
        <a:latin typeface="Garamond" pitchFamily="18" charset="0"/>
        <a:ea typeface="+mn-ea"/>
        <a:cs typeface="+mn-cs"/>
      </a:defRPr>
    </a:lvl4pPr>
    <a:lvl5pPr marL="1828800" algn="l" rtl="0" fontAlgn="base">
      <a:spcBef>
        <a:spcPct val="0"/>
      </a:spcBef>
      <a:spcAft>
        <a:spcPct val="0"/>
      </a:spcAft>
      <a:defRPr kern="1200">
        <a:solidFill>
          <a:schemeClr val="tx1"/>
        </a:solidFill>
        <a:latin typeface="Garamond" pitchFamily="18" charset="0"/>
        <a:ea typeface="+mn-ea"/>
        <a:cs typeface="+mn-cs"/>
      </a:defRPr>
    </a:lvl5pPr>
    <a:lvl6pPr marL="2286000" algn="l" defTabSz="914400" rtl="0" eaLnBrk="1" latinLnBrk="0" hangingPunct="1">
      <a:defRPr kern="1200">
        <a:solidFill>
          <a:schemeClr val="tx1"/>
        </a:solidFill>
        <a:latin typeface="Garamond" pitchFamily="18" charset="0"/>
        <a:ea typeface="+mn-ea"/>
        <a:cs typeface="+mn-cs"/>
      </a:defRPr>
    </a:lvl6pPr>
    <a:lvl7pPr marL="2743200" algn="l" defTabSz="914400" rtl="0" eaLnBrk="1" latinLnBrk="0" hangingPunct="1">
      <a:defRPr kern="1200">
        <a:solidFill>
          <a:schemeClr val="tx1"/>
        </a:solidFill>
        <a:latin typeface="Garamond" pitchFamily="18" charset="0"/>
        <a:ea typeface="+mn-ea"/>
        <a:cs typeface="+mn-cs"/>
      </a:defRPr>
    </a:lvl7pPr>
    <a:lvl8pPr marL="3200400" algn="l" defTabSz="914400" rtl="0" eaLnBrk="1" latinLnBrk="0" hangingPunct="1">
      <a:defRPr kern="1200">
        <a:solidFill>
          <a:schemeClr val="tx1"/>
        </a:solidFill>
        <a:latin typeface="Garamond" pitchFamily="18" charset="0"/>
        <a:ea typeface="+mn-ea"/>
        <a:cs typeface="+mn-cs"/>
      </a:defRPr>
    </a:lvl8pPr>
    <a:lvl9pPr marL="3657600" algn="l" defTabSz="914400" rtl="0" eaLnBrk="1" latinLnBrk="0" hangingPunct="1">
      <a:defRPr kern="1200">
        <a:solidFill>
          <a:schemeClr val="tx1"/>
        </a:solidFill>
        <a:latin typeface="Garamond"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C81A2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99" autoAdjust="0"/>
    <p:restoredTop sz="99023" autoAdjust="0"/>
  </p:normalViewPr>
  <p:slideViewPr>
    <p:cSldViewPr>
      <p:cViewPr>
        <p:scale>
          <a:sx n="60" d="100"/>
          <a:sy n="60" d="100"/>
        </p:scale>
        <p:origin x="-204" y="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16238" cy="493713"/>
          </a:xfrm>
          <a:prstGeom prst="rect">
            <a:avLst/>
          </a:prstGeom>
        </p:spPr>
        <p:txBody>
          <a:bodyPr vert="horz" lIns="91440" tIns="45720" rIns="91440" bIns="45720" rtlCol="0"/>
          <a:lstStyle>
            <a:lvl1pPr algn="l">
              <a:defRPr sz="1200" smtClean="0"/>
            </a:lvl1pPr>
          </a:lstStyle>
          <a:p>
            <a:pPr>
              <a:defRPr/>
            </a:pPr>
            <a:endParaRPr lang="it-IT"/>
          </a:p>
        </p:txBody>
      </p:sp>
      <p:sp>
        <p:nvSpPr>
          <p:cNvPr id="3" name="Segnaposto data 2"/>
          <p:cNvSpPr>
            <a:spLocks noGrp="1"/>
          </p:cNvSpPr>
          <p:nvPr>
            <p:ph type="dt" idx="1"/>
          </p:nvPr>
        </p:nvSpPr>
        <p:spPr>
          <a:xfrm>
            <a:off x="3813175" y="0"/>
            <a:ext cx="2916238" cy="493713"/>
          </a:xfrm>
          <a:prstGeom prst="rect">
            <a:avLst/>
          </a:prstGeom>
        </p:spPr>
        <p:txBody>
          <a:bodyPr vert="horz" lIns="91440" tIns="45720" rIns="91440" bIns="45720" rtlCol="0"/>
          <a:lstStyle>
            <a:lvl1pPr algn="r">
              <a:defRPr sz="1200" smtClean="0"/>
            </a:lvl1pPr>
          </a:lstStyle>
          <a:p>
            <a:pPr>
              <a:defRPr/>
            </a:pPr>
            <a:fld id="{E0E874BC-AD7B-4152-9612-23D096E707DA}" type="datetimeFigureOut">
              <a:rPr lang="it-IT"/>
              <a:pPr>
                <a:defRPr/>
              </a:pPr>
              <a:t>14/04/2013</a:t>
            </a:fld>
            <a:endParaRPr lang="it-IT"/>
          </a:p>
        </p:txBody>
      </p:sp>
      <p:sp>
        <p:nvSpPr>
          <p:cNvPr id="4" name="Segnaposto immagine diapositiva 3"/>
          <p:cNvSpPr>
            <a:spLocks noGrp="1" noRot="1" noChangeAspect="1"/>
          </p:cNvSpPr>
          <p:nvPr>
            <p:ph type="sldImg" idx="2"/>
          </p:nvPr>
        </p:nvSpPr>
        <p:spPr>
          <a:xfrm>
            <a:off x="898525" y="739775"/>
            <a:ext cx="4933950" cy="3700463"/>
          </a:xfrm>
          <a:prstGeom prst="rect">
            <a:avLst/>
          </a:prstGeom>
          <a:noFill/>
          <a:ln w="12700">
            <a:solidFill>
              <a:prstClr val="black"/>
            </a:solidFill>
          </a:ln>
        </p:spPr>
        <p:txBody>
          <a:bodyPr vert="horz" lIns="91440" tIns="45720" rIns="91440" bIns="45720" rtlCol="0" anchor="ctr"/>
          <a:lstStyle/>
          <a:p>
            <a:pPr lvl="0"/>
            <a:endParaRPr lang="it-IT" noProof="0" smtClean="0"/>
          </a:p>
        </p:txBody>
      </p:sp>
      <p:sp>
        <p:nvSpPr>
          <p:cNvPr id="5" name="Segnaposto note 4"/>
          <p:cNvSpPr>
            <a:spLocks noGrp="1"/>
          </p:cNvSpPr>
          <p:nvPr>
            <p:ph type="body" sz="quarter" idx="3"/>
          </p:nvPr>
        </p:nvSpPr>
        <p:spPr>
          <a:xfrm>
            <a:off x="673100" y="4687888"/>
            <a:ext cx="5384800" cy="4440237"/>
          </a:xfrm>
          <a:prstGeom prst="rect">
            <a:avLst/>
          </a:prstGeom>
        </p:spPr>
        <p:txBody>
          <a:bodyPr vert="horz" lIns="91440" tIns="45720" rIns="91440" bIns="45720" rtlCol="0">
            <a:normAutofit/>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6" name="Segnaposto piè di pagina 5"/>
          <p:cNvSpPr>
            <a:spLocks noGrp="1"/>
          </p:cNvSpPr>
          <p:nvPr>
            <p:ph type="ftr" sz="quarter" idx="4"/>
          </p:nvPr>
        </p:nvSpPr>
        <p:spPr>
          <a:xfrm>
            <a:off x="0" y="9372600"/>
            <a:ext cx="2916238" cy="493713"/>
          </a:xfrm>
          <a:prstGeom prst="rect">
            <a:avLst/>
          </a:prstGeom>
        </p:spPr>
        <p:txBody>
          <a:bodyPr vert="horz" lIns="91440" tIns="45720" rIns="91440" bIns="45720" rtlCol="0" anchor="b"/>
          <a:lstStyle>
            <a:lvl1pPr algn="l">
              <a:defRPr sz="1200" smtClean="0"/>
            </a:lvl1pPr>
          </a:lstStyle>
          <a:p>
            <a:pPr>
              <a:defRPr/>
            </a:pPr>
            <a:endParaRPr lang="it-IT"/>
          </a:p>
        </p:txBody>
      </p:sp>
      <p:sp>
        <p:nvSpPr>
          <p:cNvPr id="7" name="Segnaposto numero diapositiva 6"/>
          <p:cNvSpPr>
            <a:spLocks noGrp="1"/>
          </p:cNvSpPr>
          <p:nvPr>
            <p:ph type="sldNum" sz="quarter" idx="5"/>
          </p:nvPr>
        </p:nvSpPr>
        <p:spPr>
          <a:xfrm>
            <a:off x="3813175" y="9372600"/>
            <a:ext cx="2916238" cy="493713"/>
          </a:xfrm>
          <a:prstGeom prst="rect">
            <a:avLst/>
          </a:prstGeom>
        </p:spPr>
        <p:txBody>
          <a:bodyPr vert="horz" lIns="91440" tIns="45720" rIns="91440" bIns="45720" rtlCol="0" anchor="b"/>
          <a:lstStyle>
            <a:lvl1pPr algn="r">
              <a:defRPr sz="1200" smtClean="0"/>
            </a:lvl1pPr>
          </a:lstStyle>
          <a:p>
            <a:pPr>
              <a:defRPr/>
            </a:pPr>
            <a:fld id="{36D753DA-573C-4899-959C-A8F4BD68239D}" type="slidenum">
              <a:rPr lang="it-IT"/>
              <a:pPr>
                <a:defRPr/>
              </a:pPr>
              <a:t>‹N›</a:t>
            </a:fld>
            <a:endParaRPr lang="it-IT"/>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it-IT"/>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it-IT"/>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it-IT"/>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it-IT"/>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it-IT"/>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it-IT"/>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it-IT"/>
            </a:p>
          </p:txBody>
        </p:sp>
      </p:grpSp>
      <p:sp>
        <p:nvSpPr>
          <p:cNvPr id="55307" name="Rectangle 11"/>
          <p:cNvSpPr>
            <a:spLocks noGrp="1" noChangeArrowheads="1"/>
          </p:cNvSpPr>
          <p:nvPr>
            <p:ph type="ctrTitle" sz="quarter"/>
          </p:nvPr>
        </p:nvSpPr>
        <p:spPr>
          <a:xfrm>
            <a:off x="685800" y="1736725"/>
            <a:ext cx="7772400" cy="1920875"/>
          </a:xfrm>
        </p:spPr>
        <p:txBody>
          <a:bodyPr/>
          <a:lstStyle>
            <a:lvl1pPr>
              <a:defRPr sz="6000"/>
            </a:lvl1pPr>
          </a:lstStyle>
          <a:p>
            <a:r>
              <a:rPr lang="it-IT"/>
              <a:t>Fare clic per modificare lo stile del titolo</a:t>
            </a:r>
          </a:p>
        </p:txBody>
      </p:sp>
      <p:sp>
        <p:nvSpPr>
          <p:cNvPr id="553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it-IT"/>
              <a:t>Fare clic per modificare lo stile del sottotitolo dello schema</a:t>
            </a: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it-IT"/>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66A5165E-2B79-4F0D-A252-2332B0B24DDF}"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3"/>
          <p:cNvSpPr>
            <a:spLocks noGrp="1" noChangeArrowheads="1"/>
          </p:cNvSpPr>
          <p:nvPr>
            <p:ph type="sldNum" sz="quarter" idx="11"/>
          </p:nvPr>
        </p:nvSpPr>
        <p:spPr>
          <a:ln/>
        </p:spPr>
        <p:txBody>
          <a:bodyPr/>
          <a:lstStyle>
            <a:lvl1pPr>
              <a:defRPr/>
            </a:lvl1pPr>
          </a:lstStyle>
          <a:p>
            <a:pPr>
              <a:defRPr/>
            </a:pPr>
            <a:fld id="{64344EC0-E632-4A78-93A0-C69A70D45278}" type="slidenum">
              <a:rPr lang="it-IT"/>
              <a:pPr>
                <a:defRPr/>
              </a:pPr>
              <a:t>‹N›</a:t>
            </a:fld>
            <a:endParaRPr lang="it-IT"/>
          </a:p>
        </p:txBody>
      </p:sp>
      <p:sp>
        <p:nvSpPr>
          <p:cNvPr id="6" name="Rectangle 14"/>
          <p:cNvSpPr>
            <a:spLocks noGrp="1" noChangeArrowheads="1"/>
          </p:cNvSpPr>
          <p:nvPr>
            <p:ph type="ftr" sz="quarter" idx="12"/>
          </p:nvPr>
        </p:nvSpPr>
        <p:spPr>
          <a:ln/>
        </p:spPr>
        <p:txBody>
          <a:bodyPr/>
          <a:lstStyle>
            <a:lvl1pPr>
              <a:defRPr/>
            </a:lvl1pPr>
          </a:lstStyle>
          <a:p>
            <a:pPr>
              <a:defRPr/>
            </a:pPr>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3"/>
          <p:cNvSpPr>
            <a:spLocks noGrp="1" noChangeArrowheads="1"/>
          </p:cNvSpPr>
          <p:nvPr>
            <p:ph type="sldNum" sz="quarter" idx="11"/>
          </p:nvPr>
        </p:nvSpPr>
        <p:spPr>
          <a:ln/>
        </p:spPr>
        <p:txBody>
          <a:bodyPr/>
          <a:lstStyle>
            <a:lvl1pPr>
              <a:defRPr/>
            </a:lvl1pPr>
          </a:lstStyle>
          <a:p>
            <a:pPr>
              <a:defRPr/>
            </a:pPr>
            <a:fld id="{1FC5D56A-6C1B-4141-AA9A-18E116C1804D}" type="slidenum">
              <a:rPr lang="it-IT"/>
              <a:pPr>
                <a:defRPr/>
              </a:pPr>
              <a:t>‹N›</a:t>
            </a:fld>
            <a:endParaRPr lang="it-IT"/>
          </a:p>
        </p:txBody>
      </p:sp>
      <p:sp>
        <p:nvSpPr>
          <p:cNvPr id="6" name="Rectangle 14"/>
          <p:cNvSpPr>
            <a:spLocks noGrp="1" noChangeArrowheads="1"/>
          </p:cNvSpPr>
          <p:nvPr>
            <p:ph type="ftr" sz="quarter" idx="12"/>
          </p:nvPr>
        </p:nvSpPr>
        <p:spPr>
          <a:ln/>
        </p:spPr>
        <p:txBody>
          <a:bodyPr/>
          <a:lstStyle>
            <a:lvl1pPr>
              <a:defRPr/>
            </a:lvl1pPr>
          </a:lstStyle>
          <a:p>
            <a:pPr>
              <a:defRPr/>
            </a:pPr>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3"/>
          <p:cNvSpPr>
            <a:spLocks noGrp="1" noChangeArrowheads="1"/>
          </p:cNvSpPr>
          <p:nvPr>
            <p:ph type="sldNum" sz="quarter" idx="11"/>
          </p:nvPr>
        </p:nvSpPr>
        <p:spPr>
          <a:ln/>
        </p:spPr>
        <p:txBody>
          <a:bodyPr/>
          <a:lstStyle>
            <a:lvl1pPr>
              <a:defRPr/>
            </a:lvl1pPr>
          </a:lstStyle>
          <a:p>
            <a:pPr>
              <a:defRPr/>
            </a:pPr>
            <a:fld id="{0877EA4C-8F06-43B6-9490-66C0266B74C1}" type="slidenum">
              <a:rPr lang="it-IT"/>
              <a:pPr>
                <a:defRPr/>
              </a:pPr>
              <a:t>‹N›</a:t>
            </a:fld>
            <a:endParaRPr lang="it-IT"/>
          </a:p>
        </p:txBody>
      </p:sp>
      <p:sp>
        <p:nvSpPr>
          <p:cNvPr id="5" name="Rectangle 14"/>
          <p:cNvSpPr>
            <a:spLocks noGrp="1" noChangeArrowheads="1"/>
          </p:cNvSpPr>
          <p:nvPr>
            <p:ph type="ftr" sz="quarter" idx="12"/>
          </p:nvPr>
        </p:nvSpPr>
        <p:spPr>
          <a:ln/>
        </p:spPr>
        <p:txBody>
          <a:bodyPr/>
          <a:lstStyle>
            <a:lvl1pPr>
              <a:defRPr/>
            </a:lvl1pPr>
          </a:lstStyle>
          <a:p>
            <a:pPr>
              <a:defRPr/>
            </a:pPr>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3"/>
          <p:cNvSpPr>
            <a:spLocks noGrp="1" noChangeArrowheads="1"/>
          </p:cNvSpPr>
          <p:nvPr>
            <p:ph type="sldNum" sz="quarter" idx="11"/>
          </p:nvPr>
        </p:nvSpPr>
        <p:spPr>
          <a:ln/>
        </p:spPr>
        <p:txBody>
          <a:bodyPr/>
          <a:lstStyle>
            <a:lvl1pPr>
              <a:defRPr/>
            </a:lvl1pPr>
          </a:lstStyle>
          <a:p>
            <a:pPr>
              <a:defRPr/>
            </a:pPr>
            <a:fld id="{FA7DFF98-27B8-4B22-A862-EAD69F3AD234}" type="slidenum">
              <a:rPr lang="it-IT"/>
              <a:pPr>
                <a:defRPr/>
              </a:pPr>
              <a:t>‹N›</a:t>
            </a:fld>
            <a:endParaRPr lang="it-IT"/>
          </a:p>
        </p:txBody>
      </p:sp>
      <p:sp>
        <p:nvSpPr>
          <p:cNvPr id="6" name="Rectangle 14"/>
          <p:cNvSpPr>
            <a:spLocks noGrp="1" noChangeArrowheads="1"/>
          </p:cNvSpPr>
          <p:nvPr>
            <p:ph type="ftr" sz="quarter" idx="12"/>
          </p:nvPr>
        </p:nvSpPr>
        <p:spPr>
          <a:ln/>
        </p:spPr>
        <p:txBody>
          <a:bodyPr/>
          <a:lstStyle>
            <a:lvl1pPr>
              <a:defRPr/>
            </a:lvl1pPr>
          </a:lstStyle>
          <a:p>
            <a:pPr>
              <a:defRPr/>
            </a:pPr>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5" name="Rectangle 3"/>
          <p:cNvSpPr>
            <a:spLocks noGrp="1" noChangeArrowheads="1"/>
          </p:cNvSpPr>
          <p:nvPr>
            <p:ph type="sldNum" sz="quarter" idx="11"/>
          </p:nvPr>
        </p:nvSpPr>
        <p:spPr>
          <a:ln/>
        </p:spPr>
        <p:txBody>
          <a:bodyPr/>
          <a:lstStyle>
            <a:lvl1pPr>
              <a:defRPr/>
            </a:lvl1pPr>
          </a:lstStyle>
          <a:p>
            <a:pPr>
              <a:defRPr/>
            </a:pPr>
            <a:fld id="{0A6598D5-A5FD-4B4E-B375-32D044C83A70}" type="slidenum">
              <a:rPr lang="it-IT"/>
              <a:pPr>
                <a:defRPr/>
              </a:pPr>
              <a:t>‹N›</a:t>
            </a:fld>
            <a:endParaRPr lang="it-IT"/>
          </a:p>
        </p:txBody>
      </p:sp>
      <p:sp>
        <p:nvSpPr>
          <p:cNvPr id="6" name="Rectangle 14"/>
          <p:cNvSpPr>
            <a:spLocks noGrp="1" noChangeArrowheads="1"/>
          </p:cNvSpPr>
          <p:nvPr>
            <p:ph type="ftr" sz="quarter" idx="12"/>
          </p:nvPr>
        </p:nvSpPr>
        <p:spPr>
          <a:ln/>
        </p:spPr>
        <p:txBody>
          <a:bodyPr/>
          <a:lstStyle>
            <a:lvl1pPr>
              <a:defRPr/>
            </a:lvl1pPr>
          </a:lstStyle>
          <a:p>
            <a:pPr>
              <a:defRPr/>
            </a:pPr>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Rectangle 3"/>
          <p:cNvSpPr>
            <a:spLocks noGrp="1" noChangeArrowheads="1"/>
          </p:cNvSpPr>
          <p:nvPr>
            <p:ph type="sldNum" sz="quarter" idx="11"/>
          </p:nvPr>
        </p:nvSpPr>
        <p:spPr>
          <a:ln/>
        </p:spPr>
        <p:txBody>
          <a:bodyPr/>
          <a:lstStyle>
            <a:lvl1pPr>
              <a:defRPr/>
            </a:lvl1pPr>
          </a:lstStyle>
          <a:p>
            <a:pPr>
              <a:defRPr/>
            </a:pPr>
            <a:fld id="{805EBC1C-8CB6-487A-B190-A65EB9067E20}" type="slidenum">
              <a:rPr lang="it-IT"/>
              <a:pPr>
                <a:defRPr/>
              </a:pPr>
              <a:t>‹N›</a:t>
            </a:fld>
            <a:endParaRPr lang="it-IT"/>
          </a:p>
        </p:txBody>
      </p:sp>
      <p:sp>
        <p:nvSpPr>
          <p:cNvPr id="7" name="Rectangle 14"/>
          <p:cNvSpPr>
            <a:spLocks noGrp="1" noChangeArrowheads="1"/>
          </p:cNvSpPr>
          <p:nvPr>
            <p:ph type="ftr" sz="quarter" idx="12"/>
          </p:nvPr>
        </p:nvSpPr>
        <p:spPr>
          <a:ln/>
        </p:spPr>
        <p:txBody>
          <a:bodyPr/>
          <a:lstStyle>
            <a:lvl1pPr>
              <a:defRPr/>
            </a:lvl1pPr>
          </a:lstStyle>
          <a:p>
            <a:pPr>
              <a:defRPr/>
            </a:pPr>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8" name="Rectangle 3"/>
          <p:cNvSpPr>
            <a:spLocks noGrp="1" noChangeArrowheads="1"/>
          </p:cNvSpPr>
          <p:nvPr>
            <p:ph type="sldNum" sz="quarter" idx="11"/>
          </p:nvPr>
        </p:nvSpPr>
        <p:spPr>
          <a:ln/>
        </p:spPr>
        <p:txBody>
          <a:bodyPr/>
          <a:lstStyle>
            <a:lvl1pPr>
              <a:defRPr/>
            </a:lvl1pPr>
          </a:lstStyle>
          <a:p>
            <a:pPr>
              <a:defRPr/>
            </a:pPr>
            <a:fld id="{97F7F5D0-D1B8-4B5C-A603-F628AF3F45B7}" type="slidenum">
              <a:rPr lang="it-IT"/>
              <a:pPr>
                <a:defRPr/>
              </a:pPr>
              <a:t>‹N›</a:t>
            </a:fld>
            <a:endParaRPr lang="it-IT"/>
          </a:p>
        </p:txBody>
      </p:sp>
      <p:sp>
        <p:nvSpPr>
          <p:cNvPr id="9" name="Rectangle 14"/>
          <p:cNvSpPr>
            <a:spLocks noGrp="1" noChangeArrowheads="1"/>
          </p:cNvSpPr>
          <p:nvPr>
            <p:ph type="ftr" sz="quarter" idx="12"/>
          </p:nvPr>
        </p:nvSpPr>
        <p:spPr>
          <a:ln/>
        </p:spPr>
        <p:txBody>
          <a:bodyPr/>
          <a:lstStyle>
            <a:lvl1pPr>
              <a:defRPr/>
            </a:lvl1pPr>
          </a:lstStyle>
          <a:p>
            <a:pPr>
              <a:defRPr/>
            </a:pPr>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4" name="Rectangle 3"/>
          <p:cNvSpPr>
            <a:spLocks noGrp="1" noChangeArrowheads="1"/>
          </p:cNvSpPr>
          <p:nvPr>
            <p:ph type="sldNum" sz="quarter" idx="11"/>
          </p:nvPr>
        </p:nvSpPr>
        <p:spPr>
          <a:ln/>
        </p:spPr>
        <p:txBody>
          <a:bodyPr/>
          <a:lstStyle>
            <a:lvl1pPr>
              <a:defRPr/>
            </a:lvl1pPr>
          </a:lstStyle>
          <a:p>
            <a:pPr>
              <a:defRPr/>
            </a:pPr>
            <a:fld id="{61D57EA0-7EC7-4EE9-A694-B5B73008C7AB}" type="slidenum">
              <a:rPr lang="it-IT"/>
              <a:pPr>
                <a:defRPr/>
              </a:pPr>
              <a:t>‹N›</a:t>
            </a:fld>
            <a:endParaRPr lang="it-IT"/>
          </a:p>
        </p:txBody>
      </p:sp>
      <p:sp>
        <p:nvSpPr>
          <p:cNvPr id="5" name="Rectangle 14"/>
          <p:cNvSpPr>
            <a:spLocks noGrp="1" noChangeArrowheads="1"/>
          </p:cNvSpPr>
          <p:nvPr>
            <p:ph type="ftr" sz="quarter" idx="12"/>
          </p:nvPr>
        </p:nvSpPr>
        <p:spPr>
          <a:ln/>
        </p:spPr>
        <p:txBody>
          <a:bodyPr/>
          <a:lstStyle>
            <a:lvl1pPr>
              <a:defRPr/>
            </a:lvl1pPr>
          </a:lstStyle>
          <a:p>
            <a:pPr>
              <a:defRPr/>
            </a:pPr>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4" name="Rectangle 14"/>
          <p:cNvSpPr>
            <a:spLocks noGrp="1" noChangeArrowheads="1"/>
          </p:cNvSpPr>
          <p:nvPr>
            <p:ph type="ftr" sz="quarter" idx="12"/>
          </p:nvPr>
        </p:nvSpPr>
        <p:spPr>
          <a:ln/>
        </p:spPr>
        <p:txBody>
          <a:bodyPr/>
          <a:lstStyle>
            <a:lvl1pPr>
              <a:defRPr/>
            </a:lvl1pPr>
          </a:lstStyle>
          <a:p>
            <a:pPr>
              <a:defRPr/>
            </a:pPr>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6" name="Rectangle 3"/>
          <p:cNvSpPr>
            <a:spLocks noGrp="1" noChangeArrowheads="1"/>
          </p:cNvSpPr>
          <p:nvPr>
            <p:ph type="sldNum" sz="quarter" idx="11"/>
          </p:nvPr>
        </p:nvSpPr>
        <p:spPr>
          <a:ln/>
        </p:spPr>
        <p:txBody>
          <a:bodyPr/>
          <a:lstStyle>
            <a:lvl1pPr>
              <a:defRPr/>
            </a:lvl1pPr>
          </a:lstStyle>
          <a:p>
            <a:pPr>
              <a:defRPr/>
            </a:pPr>
            <a:fld id="{318EB107-4BB8-4472-B112-07A6672981FD}" type="slidenum">
              <a:rPr lang="it-IT"/>
              <a:pPr>
                <a:defRPr/>
              </a:pPr>
              <a:t>‹N›</a:t>
            </a:fld>
            <a:endParaRPr lang="it-IT"/>
          </a:p>
        </p:txBody>
      </p:sp>
      <p:sp>
        <p:nvSpPr>
          <p:cNvPr id="7" name="Rectangle 14"/>
          <p:cNvSpPr>
            <a:spLocks noGrp="1" noChangeArrowheads="1"/>
          </p:cNvSpPr>
          <p:nvPr>
            <p:ph type="ftr" sz="quarter" idx="12"/>
          </p:nvPr>
        </p:nvSpPr>
        <p:spPr>
          <a:ln/>
        </p:spPr>
        <p:txBody>
          <a:bodyPr/>
          <a:lstStyle>
            <a:lvl1pPr>
              <a:defRPr/>
            </a:lvl1pPr>
          </a:lstStyle>
          <a:p>
            <a:pPr>
              <a:defRPr/>
            </a:pPr>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6" name="Rectangle 3"/>
          <p:cNvSpPr>
            <a:spLocks noGrp="1" noChangeArrowheads="1"/>
          </p:cNvSpPr>
          <p:nvPr>
            <p:ph type="sldNum" sz="quarter" idx="11"/>
          </p:nvPr>
        </p:nvSpPr>
        <p:spPr>
          <a:ln/>
        </p:spPr>
        <p:txBody>
          <a:bodyPr/>
          <a:lstStyle>
            <a:lvl1pPr>
              <a:defRPr/>
            </a:lvl1pPr>
          </a:lstStyle>
          <a:p>
            <a:pPr>
              <a:defRPr/>
            </a:pPr>
            <a:fld id="{4E7EA48D-B59D-4F7D-931C-2FA7544842A6}" type="slidenum">
              <a:rPr lang="it-IT"/>
              <a:pPr>
                <a:defRPr/>
              </a:pPr>
              <a:t>‹N›</a:t>
            </a:fld>
            <a:endParaRPr lang="it-IT"/>
          </a:p>
        </p:txBody>
      </p:sp>
      <p:sp>
        <p:nvSpPr>
          <p:cNvPr id="7" name="Rectangle 14"/>
          <p:cNvSpPr>
            <a:spLocks noGrp="1" noChangeArrowheads="1"/>
          </p:cNvSpPr>
          <p:nvPr>
            <p:ph type="ftr" sz="quarter" idx="12"/>
          </p:nvPr>
        </p:nvSpPr>
        <p:spPr>
          <a:ln/>
        </p:spPr>
        <p:txBody>
          <a:bodyPr/>
          <a:lstStyle>
            <a:lvl1pPr>
              <a:defRPr/>
            </a:lvl1pPr>
          </a:lstStyle>
          <a:p>
            <a:pPr>
              <a:defRPr/>
            </a:pPr>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533D76A6-600A-4FB6-9A31-2E2A7A5DE1B6}" type="slidenum">
              <a:rPr lang="it-IT"/>
              <a:pPr>
                <a:defRPr/>
              </a:pPr>
              <a:t>‹N›</a:t>
            </a:fld>
            <a:endParaRPr lang="it-IT"/>
          </a:p>
        </p:txBody>
      </p:sp>
      <p:grpSp>
        <p:nvGrpSpPr>
          <p:cNvPr id="1028" name="Group 4"/>
          <p:cNvGrpSpPr>
            <a:grpSpLocks/>
          </p:cNvGrpSpPr>
          <p:nvPr/>
        </p:nvGrpSpPr>
        <p:grpSpPr bwMode="auto">
          <a:xfrm>
            <a:off x="0" y="0"/>
            <a:ext cx="9140825" cy="6850063"/>
            <a:chOff x="0" y="0"/>
            <a:chExt cx="5758" cy="4315"/>
          </a:xfrm>
        </p:grpSpPr>
        <p:grpSp>
          <p:nvGrpSpPr>
            <p:cNvPr id="1033" name="Group 5"/>
            <p:cNvGrpSpPr>
              <a:grpSpLocks/>
            </p:cNvGrpSpPr>
            <p:nvPr userDrawn="1"/>
          </p:nvGrpSpPr>
          <p:grpSpPr bwMode="auto">
            <a:xfrm>
              <a:off x="1728" y="2230"/>
              <a:ext cx="4027" cy="2085"/>
              <a:chOff x="1728" y="2230"/>
              <a:chExt cx="4027" cy="2085"/>
            </a:xfrm>
          </p:grpSpPr>
          <p:sp>
            <p:nvSpPr>
              <p:cNvPr id="542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it-IT"/>
              </a:p>
            </p:txBody>
          </p:sp>
          <p:sp>
            <p:nvSpPr>
              <p:cNvPr id="542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it-IT"/>
              </a:p>
            </p:txBody>
          </p:sp>
          <p:sp>
            <p:nvSpPr>
              <p:cNvPr id="542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it-IT"/>
              </a:p>
            </p:txBody>
          </p:sp>
          <p:sp>
            <p:nvSpPr>
              <p:cNvPr id="54281"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it-IT"/>
              </a:p>
            </p:txBody>
          </p:sp>
          <p:sp>
            <p:nvSpPr>
              <p:cNvPr id="542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it-IT"/>
              </a:p>
            </p:txBody>
          </p:sp>
        </p:grpSp>
        <p:sp>
          <p:nvSpPr>
            <p:cNvPr id="542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it-IT"/>
            </a:p>
          </p:txBody>
        </p:sp>
        <p:sp>
          <p:nvSpPr>
            <p:cNvPr id="54284"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it-IT"/>
            </a:p>
          </p:txBody>
        </p:sp>
      </p:grpSp>
      <p:sp>
        <p:nvSpPr>
          <p:cNvPr id="542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542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charset="0"/>
              </a:defRPr>
            </a:lvl1pPr>
          </a:lstStyle>
          <a:p>
            <a:pPr>
              <a:defRPr/>
            </a:pPr>
            <a:endParaRPr lang="it-IT"/>
          </a:p>
        </p:txBody>
      </p:sp>
      <p:sp>
        <p:nvSpPr>
          <p:cNvPr id="542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pic>
        <p:nvPicPr>
          <p:cNvPr id="1032" name="Picture 16" descr="nuovo logo dpc"/>
          <p:cNvPicPr>
            <a:picLocks noChangeAspect="1" noChangeArrowheads="1"/>
          </p:cNvPicPr>
          <p:nvPr userDrawn="1"/>
        </p:nvPicPr>
        <p:blipFill>
          <a:blip r:embed="rId14" cstate="print"/>
          <a:srcRect/>
          <a:stretch>
            <a:fillRect/>
          </a:stretch>
        </p:blipFill>
        <p:spPr bwMode="auto">
          <a:xfrm>
            <a:off x="0" y="6421438"/>
            <a:ext cx="457200" cy="436562"/>
          </a:xfrm>
          <a:prstGeom prst="rect">
            <a:avLst/>
          </a:prstGeom>
          <a:noFill/>
          <a:ln w="19050">
            <a:solidFill>
              <a:srgbClr val="000000"/>
            </a:solidFill>
            <a:miter lim="800000"/>
            <a:headEnd/>
            <a:tailEnd/>
          </a:ln>
        </p:spPr>
      </p:pic>
    </p:spTree>
  </p:cSld>
  <p:clrMap bg1="dk2" tx1="lt1" bg2="dk1" tx2="lt2" accent1="accent1" accent2="accent2" accent3="accent3" accent4="accent4" accent5="accent5" accent6="accent6" hlink="hlink" folHlink="folHlink"/>
  <p:sldLayoutIdLst>
    <p:sldLayoutId id="2147483693"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iming>
    <p:tnLst>
      <p:par>
        <p:cTn id="1" dur="indefinite" restart="never" nodeType="tmRoot"/>
      </p:par>
    </p:tnLst>
  </p:timing>
  <p:hf sldNum="0" hdr="0" ftr="0"/>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mailto:mario.barbani@protezionecivile.it"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2"/>
          <p:cNvSpPr txBox="1">
            <a:spLocks noChangeArrowheads="1"/>
          </p:cNvSpPr>
          <p:nvPr/>
        </p:nvSpPr>
        <p:spPr bwMode="auto">
          <a:xfrm>
            <a:off x="0" y="0"/>
            <a:ext cx="9144000" cy="1292662"/>
          </a:xfrm>
          <a:prstGeom prst="rect">
            <a:avLst/>
          </a:prstGeom>
          <a:noFill/>
          <a:ln w="9525">
            <a:noFill/>
            <a:miter lim="800000"/>
            <a:headEnd/>
            <a:tailEnd/>
          </a:ln>
        </p:spPr>
        <p:txBody>
          <a:bodyPr>
            <a:spAutoFit/>
          </a:bodyPr>
          <a:lstStyle/>
          <a:p>
            <a:pPr algn="ctr">
              <a:spcBef>
                <a:spcPct val="50000"/>
              </a:spcBef>
            </a:pPr>
            <a:r>
              <a:rPr lang="it-IT" sz="3600" b="1" dirty="0" smtClean="0"/>
              <a:t>Il protocollo “</a:t>
            </a:r>
            <a:r>
              <a:rPr lang="it-IT" sz="3600" b="1" i="1" dirty="0" smtClean="0"/>
              <a:t>Nevemont</a:t>
            </a:r>
            <a:r>
              <a:rPr lang="it-IT" sz="3600" b="1" dirty="0" smtClean="0"/>
              <a:t>”</a:t>
            </a:r>
          </a:p>
          <a:p>
            <a:pPr algn="ctr">
              <a:spcBef>
                <a:spcPct val="50000"/>
              </a:spcBef>
            </a:pPr>
            <a:r>
              <a:rPr lang="it-IT" sz="2800" b="1" dirty="0" smtClean="0"/>
              <a:t>  Stagione invernale 2012-13</a:t>
            </a:r>
            <a:endParaRPr lang="it-IT" sz="2800" b="1" dirty="0"/>
          </a:p>
        </p:txBody>
      </p:sp>
      <p:pic>
        <p:nvPicPr>
          <p:cNvPr id="3079" name="Picture 6" descr="PClogo_PICCOLO1"/>
          <p:cNvPicPr>
            <a:picLocks noChangeAspect="1" noChangeArrowheads="1"/>
          </p:cNvPicPr>
          <p:nvPr/>
        </p:nvPicPr>
        <p:blipFill>
          <a:blip r:embed="rId2" cstate="print"/>
          <a:srcRect/>
          <a:stretch>
            <a:fillRect/>
          </a:stretch>
        </p:blipFill>
        <p:spPr bwMode="auto">
          <a:xfrm>
            <a:off x="3886200" y="1752600"/>
            <a:ext cx="1219200" cy="1230414"/>
          </a:xfrm>
          <a:prstGeom prst="rect">
            <a:avLst/>
          </a:prstGeom>
          <a:noFill/>
          <a:ln w="38100">
            <a:solidFill>
              <a:srgbClr val="FFC000"/>
            </a:solidFill>
            <a:miter lim="800000"/>
            <a:headEnd/>
            <a:tailEnd/>
          </a:ln>
        </p:spPr>
      </p:pic>
      <p:sp>
        <p:nvSpPr>
          <p:cNvPr id="3080" name="Rectangle 8"/>
          <p:cNvSpPr>
            <a:spLocks noChangeArrowheads="1"/>
          </p:cNvSpPr>
          <p:nvPr/>
        </p:nvSpPr>
        <p:spPr bwMode="auto">
          <a:xfrm>
            <a:off x="533400" y="5562600"/>
            <a:ext cx="3276600" cy="923330"/>
          </a:xfrm>
          <a:prstGeom prst="rect">
            <a:avLst/>
          </a:prstGeom>
          <a:noFill/>
          <a:ln w="38100">
            <a:solidFill>
              <a:srgbClr val="FFC000"/>
            </a:solidFill>
            <a:miter lim="800000"/>
            <a:headEnd/>
            <a:tailEnd/>
          </a:ln>
        </p:spPr>
        <p:txBody>
          <a:bodyPr wrap="square">
            <a:spAutoFit/>
          </a:bodyPr>
          <a:lstStyle/>
          <a:p>
            <a:r>
              <a:rPr lang="it-IT" b="1" dirty="0" smtClean="0"/>
              <a:t>Ing. Mario </a:t>
            </a:r>
            <a:r>
              <a:rPr lang="it-IT" b="1" dirty="0" err="1" smtClean="0"/>
              <a:t>Barbani</a:t>
            </a:r>
            <a:endParaRPr lang="it-IT" b="1" dirty="0" smtClean="0"/>
          </a:p>
          <a:p>
            <a:r>
              <a:rPr lang="it-IT" sz="1200" b="1" dirty="0" smtClean="0"/>
              <a:t>Presidenza del Consiglio dei Ministri</a:t>
            </a:r>
          </a:p>
          <a:p>
            <a:r>
              <a:rPr lang="it-IT" sz="1400" b="1" dirty="0" smtClean="0"/>
              <a:t>Dipartimento della protezione Civile</a:t>
            </a:r>
          </a:p>
          <a:p>
            <a:r>
              <a:rPr lang="it-IT" sz="1000" b="1" dirty="0" smtClean="0"/>
              <a:t>Settore </a:t>
            </a:r>
            <a:r>
              <a:rPr lang="it-IT" sz="1000" b="1" dirty="0" err="1" smtClean="0"/>
              <a:t>idro</a:t>
            </a:r>
            <a:r>
              <a:rPr lang="it-IT" sz="1000" b="1" dirty="0" smtClean="0"/>
              <a:t> – Centro Funzionale Centrale</a:t>
            </a:r>
          </a:p>
        </p:txBody>
      </p:sp>
      <p:sp>
        <p:nvSpPr>
          <p:cNvPr id="8" name="Rettangolo 7"/>
          <p:cNvSpPr/>
          <p:nvPr/>
        </p:nvSpPr>
        <p:spPr>
          <a:xfrm>
            <a:off x="447824" y="5598597"/>
            <a:ext cx="184731" cy="369332"/>
          </a:xfrm>
          <a:prstGeom prst="rect">
            <a:avLst/>
          </a:prstGeom>
        </p:spPr>
        <p:txBody>
          <a:bodyPr wrap="none">
            <a:spAutoFit/>
          </a:bodyPr>
          <a:lstStyle/>
          <a:p>
            <a:pPr lvl="0"/>
            <a:endParaRPr lang="it-IT" b="1" dirty="0" smtClean="0">
              <a:solidFill>
                <a:srgbClr val="FFFFFF"/>
              </a:solidFill>
            </a:endParaRPr>
          </a:p>
        </p:txBody>
      </p:sp>
      <p:pic>
        <p:nvPicPr>
          <p:cNvPr id="15" name="Immagine 14" descr="neve_AUTOSTRADE.jpg"/>
          <p:cNvPicPr>
            <a:picLocks noChangeAspect="1"/>
          </p:cNvPicPr>
          <p:nvPr/>
        </p:nvPicPr>
        <p:blipFill>
          <a:blip r:embed="rId3" cstate="print"/>
          <a:stretch>
            <a:fillRect/>
          </a:stretch>
        </p:blipFill>
        <p:spPr>
          <a:xfrm>
            <a:off x="1295400" y="3505200"/>
            <a:ext cx="2667000" cy="1714500"/>
          </a:xfrm>
          <a:prstGeom prst="rect">
            <a:avLst/>
          </a:prstGeom>
        </p:spPr>
      </p:pic>
      <p:pic>
        <p:nvPicPr>
          <p:cNvPr id="16" name="Immagine 15" descr="NEVE_PC.jpg"/>
          <p:cNvPicPr>
            <a:picLocks noChangeAspect="1"/>
          </p:cNvPicPr>
          <p:nvPr/>
        </p:nvPicPr>
        <p:blipFill>
          <a:blip r:embed="rId4" cstate="print"/>
          <a:stretch>
            <a:fillRect/>
          </a:stretch>
        </p:blipFill>
        <p:spPr>
          <a:xfrm>
            <a:off x="914400" y="1524000"/>
            <a:ext cx="2863892" cy="1905000"/>
          </a:xfrm>
          <a:prstGeom prst="rect">
            <a:avLst/>
          </a:prstGeom>
        </p:spPr>
      </p:pic>
      <p:sp>
        <p:nvSpPr>
          <p:cNvPr id="17" name="CasellaDiTesto 16"/>
          <p:cNvSpPr txBox="1"/>
          <p:nvPr/>
        </p:nvSpPr>
        <p:spPr>
          <a:xfrm>
            <a:off x="4724400" y="6019800"/>
            <a:ext cx="4267200" cy="369332"/>
          </a:xfrm>
          <a:prstGeom prst="rect">
            <a:avLst/>
          </a:prstGeom>
          <a:noFill/>
        </p:spPr>
        <p:txBody>
          <a:bodyPr wrap="square" rtlCol="0">
            <a:spAutoFit/>
          </a:bodyPr>
          <a:lstStyle/>
          <a:p>
            <a:r>
              <a:rPr lang="it-IT" b="1" dirty="0" err="1" smtClean="0">
                <a:latin typeface="Arial" pitchFamily="34" charset="0"/>
                <a:cs typeface="Arial" pitchFamily="34" charset="0"/>
              </a:rPr>
              <a:t>Airola</a:t>
            </a:r>
            <a:r>
              <a:rPr lang="it-IT" b="1" dirty="0" smtClean="0">
                <a:latin typeface="Arial" pitchFamily="34" charset="0"/>
                <a:cs typeface="Arial" pitchFamily="34" charset="0"/>
              </a:rPr>
              <a:t>, 17 – 18 aprile </a:t>
            </a:r>
            <a:r>
              <a:rPr lang="it-IT" b="1" dirty="0" smtClean="0">
                <a:latin typeface="Arial" pitchFamily="34" charset="0"/>
                <a:cs typeface="Arial" pitchFamily="34" charset="0"/>
              </a:rPr>
              <a:t>2013</a:t>
            </a:r>
            <a:endParaRPr lang="it-IT" b="1" dirty="0">
              <a:latin typeface="Arial" pitchFamily="34" charset="0"/>
              <a:cs typeface="Arial" pitchFamily="34" charset="0"/>
            </a:endParaRPr>
          </a:p>
        </p:txBody>
      </p:sp>
      <p:pic>
        <p:nvPicPr>
          <p:cNvPr id="13" name="Immagine 12" descr="IMG_6476.jpg"/>
          <p:cNvPicPr>
            <a:picLocks noChangeAspect="1"/>
          </p:cNvPicPr>
          <p:nvPr/>
        </p:nvPicPr>
        <p:blipFill>
          <a:blip r:embed="rId5" cstate="print"/>
          <a:stretch>
            <a:fillRect/>
          </a:stretch>
        </p:blipFill>
        <p:spPr>
          <a:xfrm>
            <a:off x="5257800" y="1524000"/>
            <a:ext cx="3721368" cy="2482850"/>
          </a:xfrm>
          <a:prstGeom prst="rect">
            <a:avLst/>
          </a:prstGeom>
        </p:spPr>
      </p:pic>
      <p:pic>
        <p:nvPicPr>
          <p:cNvPr id="14" name="Immagine 13" descr="IMG_7129.jpg"/>
          <p:cNvPicPr>
            <a:picLocks noChangeAspect="1"/>
          </p:cNvPicPr>
          <p:nvPr/>
        </p:nvPicPr>
        <p:blipFill>
          <a:blip r:embed="rId6" cstate="print"/>
          <a:stretch>
            <a:fillRect/>
          </a:stretch>
        </p:blipFill>
        <p:spPr>
          <a:xfrm>
            <a:off x="4343400" y="3657600"/>
            <a:ext cx="3448050" cy="22987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3"/>
          <p:cNvSpPr txBox="1">
            <a:spLocks noChangeArrowheads="1"/>
          </p:cNvSpPr>
          <p:nvPr/>
        </p:nvSpPr>
        <p:spPr bwMode="auto">
          <a:xfrm>
            <a:off x="0" y="0"/>
            <a:ext cx="9144000" cy="584775"/>
          </a:xfrm>
          <a:prstGeom prst="rect">
            <a:avLst/>
          </a:prstGeom>
          <a:noFill/>
          <a:ln w="9525">
            <a:noFill/>
            <a:miter lim="800000"/>
            <a:headEnd/>
            <a:tailEnd/>
          </a:ln>
        </p:spPr>
        <p:txBody>
          <a:bodyPr wrap="square">
            <a:spAutoFit/>
          </a:bodyPr>
          <a:lstStyle/>
          <a:p>
            <a:pPr algn="ctr"/>
            <a:r>
              <a:rPr lang="it-IT" sz="3200" b="1" dirty="0" smtClean="0">
                <a:solidFill>
                  <a:schemeClr val="hlink"/>
                </a:solidFill>
              </a:rPr>
              <a:t>Validazione dei dati</a:t>
            </a:r>
            <a:endParaRPr lang="it-IT" sz="3200" b="1" dirty="0">
              <a:solidFill>
                <a:schemeClr val="hlink"/>
              </a:solidFill>
            </a:endParaRPr>
          </a:p>
        </p:txBody>
      </p:sp>
      <p:sp>
        <p:nvSpPr>
          <p:cNvPr id="3" name="CasellaDiTesto 4"/>
          <p:cNvSpPr txBox="1">
            <a:spLocks noChangeArrowheads="1"/>
          </p:cNvSpPr>
          <p:nvPr/>
        </p:nvSpPr>
        <p:spPr bwMode="auto">
          <a:xfrm>
            <a:off x="0" y="762000"/>
            <a:ext cx="9144000" cy="1107996"/>
          </a:xfrm>
          <a:prstGeom prst="rect">
            <a:avLst/>
          </a:prstGeom>
          <a:noFill/>
          <a:ln w="9525">
            <a:noFill/>
            <a:miter lim="800000"/>
            <a:headEnd/>
            <a:tailEnd/>
          </a:ln>
        </p:spPr>
        <p:txBody>
          <a:bodyPr wrap="square">
            <a:spAutoFit/>
          </a:bodyPr>
          <a:lstStyle/>
          <a:p>
            <a:pPr algn="ctr"/>
            <a:r>
              <a:rPr lang="it-IT" sz="2800" b="1" dirty="0" smtClean="0">
                <a:solidFill>
                  <a:schemeClr val="hlink"/>
                </a:solidFill>
              </a:rPr>
              <a:t>Modalità di rilievo</a:t>
            </a:r>
          </a:p>
          <a:p>
            <a:pPr algn="ctr"/>
            <a:r>
              <a:rPr lang="it-IT" sz="2000" b="1" dirty="0" smtClean="0"/>
              <a:t>Dall’analisi dei dati “Nevemont” sono risultate due modalità di rilievo:</a:t>
            </a:r>
          </a:p>
          <a:p>
            <a:pPr algn="ctr"/>
            <a:endParaRPr lang="it-IT" dirty="0"/>
          </a:p>
        </p:txBody>
      </p:sp>
      <p:sp>
        <p:nvSpPr>
          <p:cNvPr id="5" name="CasellaDiTesto 4"/>
          <p:cNvSpPr txBox="1">
            <a:spLocks noChangeArrowheads="1"/>
          </p:cNvSpPr>
          <p:nvPr/>
        </p:nvSpPr>
        <p:spPr bwMode="auto">
          <a:xfrm>
            <a:off x="0" y="2286000"/>
            <a:ext cx="9144000" cy="4616648"/>
          </a:xfrm>
          <a:prstGeom prst="rect">
            <a:avLst/>
          </a:prstGeom>
          <a:noFill/>
          <a:ln w="9525">
            <a:noFill/>
            <a:miter lim="800000"/>
            <a:headEnd/>
            <a:tailEnd/>
          </a:ln>
        </p:spPr>
        <p:txBody>
          <a:bodyPr wrap="square">
            <a:spAutoFit/>
          </a:bodyPr>
          <a:lstStyle/>
          <a:p>
            <a:pPr algn="ctr"/>
            <a:r>
              <a:rPr lang="it-IT" sz="2800" b="1" dirty="0" smtClean="0">
                <a:solidFill>
                  <a:schemeClr val="hlink"/>
                </a:solidFill>
              </a:rPr>
              <a:t>Modalità di rilievo: “dati neve per storico”</a:t>
            </a:r>
          </a:p>
          <a:p>
            <a:pPr algn="ctr"/>
            <a:r>
              <a:rPr lang="it-IT" sz="2000" b="1" dirty="0" smtClean="0"/>
              <a:t>I rilievi vengono effettuati in un punto definito (per esempio il piazzale del Comando Stazione) e tutti i rilievi distano tra loro al più 50 m.</a:t>
            </a:r>
          </a:p>
          <a:p>
            <a:pPr algn="ctr"/>
            <a:endParaRPr lang="it-IT" sz="2000" b="1" dirty="0" smtClean="0"/>
          </a:p>
          <a:p>
            <a:r>
              <a:rPr lang="it-IT" sz="2000" b="1" dirty="0" smtClean="0"/>
              <a:t>Il vantaggio principale è quello di avere a disposizione un archivio storico e la possibilità di fornire una cumulata di neve.</a:t>
            </a:r>
          </a:p>
          <a:p>
            <a:endParaRPr lang="it-IT" sz="2000" b="1" dirty="0" smtClean="0"/>
          </a:p>
          <a:p>
            <a:pPr algn="ctr"/>
            <a:r>
              <a:rPr lang="it-IT" sz="2800" b="1" dirty="0" smtClean="0">
                <a:solidFill>
                  <a:schemeClr val="hlink"/>
                </a:solidFill>
              </a:rPr>
              <a:t>Modalità di rilievo: “dati neve isolati”</a:t>
            </a:r>
          </a:p>
          <a:p>
            <a:pPr algn="ctr"/>
            <a:r>
              <a:rPr lang="it-IT" sz="2000" b="1" dirty="0" smtClean="0"/>
              <a:t>I rilievi vengono effettuati durante il pattugliamento e non viene più utilizzato per rilievi futuri.</a:t>
            </a:r>
          </a:p>
          <a:p>
            <a:r>
              <a:rPr lang="it-IT" sz="2000" b="1" dirty="0" smtClean="0"/>
              <a:t>Il vantaggio principale è quello di avere un quadro più ampio del territorio con tutte le criticità attese sulla viabilità.</a:t>
            </a:r>
          </a:p>
          <a:p>
            <a:endParaRPr lang="it-IT" sz="2000" b="1" dirty="0" smtClean="0"/>
          </a:p>
          <a:p>
            <a:pPr algn="ctr"/>
            <a:endParaRPr lang="it-IT"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3"/>
          <p:cNvSpPr txBox="1">
            <a:spLocks noChangeArrowheads="1"/>
          </p:cNvSpPr>
          <p:nvPr/>
        </p:nvSpPr>
        <p:spPr bwMode="auto">
          <a:xfrm>
            <a:off x="0" y="0"/>
            <a:ext cx="9144000" cy="584775"/>
          </a:xfrm>
          <a:prstGeom prst="rect">
            <a:avLst/>
          </a:prstGeom>
          <a:noFill/>
          <a:ln w="9525">
            <a:noFill/>
            <a:miter lim="800000"/>
            <a:headEnd/>
            <a:tailEnd/>
          </a:ln>
        </p:spPr>
        <p:txBody>
          <a:bodyPr wrap="square">
            <a:spAutoFit/>
          </a:bodyPr>
          <a:lstStyle/>
          <a:p>
            <a:pPr algn="ctr"/>
            <a:r>
              <a:rPr lang="it-IT" sz="3200" b="1" dirty="0" smtClean="0">
                <a:solidFill>
                  <a:schemeClr val="hlink"/>
                </a:solidFill>
              </a:rPr>
              <a:t>Validazione dei dati</a:t>
            </a:r>
            <a:endParaRPr lang="it-IT" sz="3200" b="1" dirty="0">
              <a:solidFill>
                <a:schemeClr val="hlink"/>
              </a:solidFill>
            </a:endParaRPr>
          </a:p>
        </p:txBody>
      </p:sp>
      <p:sp>
        <p:nvSpPr>
          <p:cNvPr id="3" name="CasellaDiTesto 4"/>
          <p:cNvSpPr txBox="1">
            <a:spLocks noChangeArrowheads="1"/>
          </p:cNvSpPr>
          <p:nvPr/>
        </p:nvSpPr>
        <p:spPr bwMode="auto">
          <a:xfrm>
            <a:off x="0" y="457201"/>
            <a:ext cx="9144000" cy="1723549"/>
          </a:xfrm>
          <a:prstGeom prst="rect">
            <a:avLst/>
          </a:prstGeom>
          <a:noFill/>
          <a:ln w="9525">
            <a:noFill/>
            <a:miter lim="800000"/>
            <a:headEnd/>
            <a:tailEnd/>
          </a:ln>
        </p:spPr>
        <p:txBody>
          <a:bodyPr wrap="square">
            <a:spAutoFit/>
          </a:bodyPr>
          <a:lstStyle/>
          <a:p>
            <a:pPr algn="ctr"/>
            <a:r>
              <a:rPr lang="it-IT" sz="2800" b="1" dirty="0" smtClean="0">
                <a:solidFill>
                  <a:schemeClr val="hlink"/>
                </a:solidFill>
              </a:rPr>
              <a:t>Altezza della neve</a:t>
            </a:r>
          </a:p>
          <a:p>
            <a:pPr algn="ctr"/>
            <a:r>
              <a:rPr lang="it-IT" sz="2000" b="1" dirty="0" smtClean="0"/>
              <a:t>Nelle stagioni precedenti in fase di validazione dei dati ci sono stati enormi problemi di interpretazione che hanno reso impossibile l’utilizzo di molti rilievi ed una eventuale automazione al sistema in fase di rappresentazione grafica. </a:t>
            </a:r>
          </a:p>
          <a:p>
            <a:pPr algn="ctr"/>
            <a:endParaRPr lang="it-IT" dirty="0"/>
          </a:p>
        </p:txBody>
      </p:sp>
      <p:pic>
        <p:nvPicPr>
          <p:cNvPr id="4" name="Immagine 3" descr="IMG_6476.jpg"/>
          <p:cNvPicPr>
            <a:picLocks noChangeAspect="1"/>
          </p:cNvPicPr>
          <p:nvPr/>
        </p:nvPicPr>
        <p:blipFill>
          <a:blip r:embed="rId2" cstate="print"/>
          <a:stretch>
            <a:fillRect/>
          </a:stretch>
        </p:blipFill>
        <p:spPr>
          <a:xfrm>
            <a:off x="1219200" y="2209800"/>
            <a:ext cx="6966857" cy="46482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3"/>
          <p:cNvSpPr txBox="1">
            <a:spLocks noChangeArrowheads="1"/>
          </p:cNvSpPr>
          <p:nvPr/>
        </p:nvSpPr>
        <p:spPr bwMode="auto">
          <a:xfrm>
            <a:off x="0" y="0"/>
            <a:ext cx="9144000" cy="584775"/>
          </a:xfrm>
          <a:prstGeom prst="rect">
            <a:avLst/>
          </a:prstGeom>
          <a:noFill/>
          <a:ln w="9525">
            <a:noFill/>
            <a:miter lim="800000"/>
            <a:headEnd/>
            <a:tailEnd/>
          </a:ln>
        </p:spPr>
        <p:txBody>
          <a:bodyPr wrap="square">
            <a:spAutoFit/>
          </a:bodyPr>
          <a:lstStyle/>
          <a:p>
            <a:pPr algn="ctr"/>
            <a:r>
              <a:rPr lang="it-IT" sz="3200" b="1" dirty="0" smtClean="0">
                <a:solidFill>
                  <a:schemeClr val="hlink"/>
                </a:solidFill>
              </a:rPr>
              <a:t>Validazione dei dati</a:t>
            </a:r>
            <a:endParaRPr lang="it-IT" sz="3200" b="1" dirty="0">
              <a:solidFill>
                <a:schemeClr val="hlink"/>
              </a:solidFill>
            </a:endParaRPr>
          </a:p>
        </p:txBody>
      </p:sp>
      <p:pic>
        <p:nvPicPr>
          <p:cNvPr id="6" name="Immagine 5" descr="montazzoli.jpg"/>
          <p:cNvPicPr>
            <a:picLocks noChangeAspect="1"/>
          </p:cNvPicPr>
          <p:nvPr/>
        </p:nvPicPr>
        <p:blipFill>
          <a:blip r:embed="rId2" cstate="print"/>
          <a:stretch>
            <a:fillRect/>
          </a:stretch>
        </p:blipFill>
        <p:spPr>
          <a:xfrm>
            <a:off x="1" y="609601"/>
            <a:ext cx="5781828" cy="4724400"/>
          </a:xfrm>
          <a:prstGeom prst="rect">
            <a:avLst/>
          </a:prstGeom>
        </p:spPr>
      </p:pic>
      <p:pic>
        <p:nvPicPr>
          <p:cNvPr id="7" name="Immagine 6" descr="montazzoli_CSCFS.JPG"/>
          <p:cNvPicPr>
            <a:picLocks noChangeAspect="1"/>
          </p:cNvPicPr>
          <p:nvPr/>
        </p:nvPicPr>
        <p:blipFill>
          <a:blip r:embed="rId3" cstate="print"/>
          <a:stretch>
            <a:fillRect/>
          </a:stretch>
        </p:blipFill>
        <p:spPr>
          <a:xfrm>
            <a:off x="4953000" y="1219200"/>
            <a:ext cx="3505200" cy="3061653"/>
          </a:xfrm>
          <a:prstGeom prst="rect">
            <a:avLst/>
          </a:prstGeom>
        </p:spPr>
      </p:pic>
      <p:cxnSp>
        <p:nvCxnSpPr>
          <p:cNvPr id="9" name="Connettore 2 8"/>
          <p:cNvCxnSpPr/>
          <p:nvPr/>
        </p:nvCxnSpPr>
        <p:spPr>
          <a:xfrm flipV="1">
            <a:off x="3962400" y="3124200"/>
            <a:ext cx="2057400" cy="381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 name="Immagine 11" descr="montazzoli_2.JPG"/>
          <p:cNvPicPr>
            <a:picLocks noChangeAspect="1"/>
          </p:cNvPicPr>
          <p:nvPr/>
        </p:nvPicPr>
        <p:blipFill>
          <a:blip r:embed="rId4" cstate="print"/>
          <a:stretch>
            <a:fillRect/>
          </a:stretch>
        </p:blipFill>
        <p:spPr>
          <a:xfrm>
            <a:off x="3962400" y="3961039"/>
            <a:ext cx="3319280" cy="2896961"/>
          </a:xfrm>
          <a:prstGeom prst="rect">
            <a:avLst/>
          </a:prstGeom>
        </p:spPr>
      </p:pic>
      <p:cxnSp>
        <p:nvCxnSpPr>
          <p:cNvPr id="10" name="Connettore 2 9"/>
          <p:cNvCxnSpPr/>
          <p:nvPr/>
        </p:nvCxnSpPr>
        <p:spPr>
          <a:xfrm>
            <a:off x="3276600" y="4648200"/>
            <a:ext cx="2057400" cy="1066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CasellaDiTesto 14"/>
          <p:cNvSpPr txBox="1"/>
          <p:nvPr/>
        </p:nvSpPr>
        <p:spPr>
          <a:xfrm>
            <a:off x="3276600" y="3200400"/>
            <a:ext cx="902811" cy="369332"/>
          </a:xfrm>
          <a:prstGeom prst="rect">
            <a:avLst/>
          </a:prstGeom>
          <a:noFill/>
        </p:spPr>
        <p:txBody>
          <a:bodyPr wrap="none" rtlCol="0">
            <a:spAutoFit/>
          </a:bodyPr>
          <a:lstStyle/>
          <a:p>
            <a:r>
              <a:rPr lang="it-IT" b="1" dirty="0" smtClean="0">
                <a:solidFill>
                  <a:schemeClr val="bg1">
                    <a:lumMod val="50000"/>
                  </a:schemeClr>
                </a:solidFill>
              </a:rPr>
              <a:t>6 rilievi</a:t>
            </a:r>
            <a:endParaRPr lang="it-IT" b="1" dirty="0">
              <a:solidFill>
                <a:schemeClr val="bg1">
                  <a:lumMod val="50000"/>
                </a:schemeClr>
              </a:solidFill>
            </a:endParaRPr>
          </a:p>
        </p:txBody>
      </p:sp>
      <p:sp>
        <p:nvSpPr>
          <p:cNvPr id="16" name="CasellaDiTesto 15"/>
          <p:cNvSpPr txBox="1"/>
          <p:nvPr/>
        </p:nvSpPr>
        <p:spPr>
          <a:xfrm>
            <a:off x="1981200" y="4724400"/>
            <a:ext cx="1011815" cy="369332"/>
          </a:xfrm>
          <a:prstGeom prst="rect">
            <a:avLst/>
          </a:prstGeom>
          <a:noFill/>
        </p:spPr>
        <p:txBody>
          <a:bodyPr wrap="none" rtlCol="0">
            <a:spAutoFit/>
          </a:bodyPr>
          <a:lstStyle/>
          <a:p>
            <a:r>
              <a:rPr lang="it-IT" b="1" dirty="0" smtClean="0">
                <a:solidFill>
                  <a:schemeClr val="bg1">
                    <a:lumMod val="50000"/>
                  </a:schemeClr>
                </a:solidFill>
              </a:rPr>
              <a:t>38 rilievi</a:t>
            </a:r>
            <a:endParaRPr lang="it-IT" b="1" dirty="0">
              <a:solidFill>
                <a:schemeClr val="bg1">
                  <a:lumMod val="50000"/>
                </a:schemeClr>
              </a:solidFill>
            </a:endParaRPr>
          </a:p>
        </p:txBody>
      </p:sp>
      <p:pic>
        <p:nvPicPr>
          <p:cNvPr id="17" name="Immagine 16" descr="dati_montazzoli.JPG"/>
          <p:cNvPicPr>
            <a:picLocks noChangeAspect="1"/>
          </p:cNvPicPr>
          <p:nvPr/>
        </p:nvPicPr>
        <p:blipFill>
          <a:blip r:embed="rId5" cstate="print"/>
          <a:stretch>
            <a:fillRect/>
          </a:stretch>
        </p:blipFill>
        <p:spPr>
          <a:xfrm>
            <a:off x="0" y="1149556"/>
            <a:ext cx="9144000" cy="57084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3"/>
          <p:cNvSpPr txBox="1">
            <a:spLocks noChangeArrowheads="1"/>
          </p:cNvSpPr>
          <p:nvPr/>
        </p:nvSpPr>
        <p:spPr bwMode="auto">
          <a:xfrm>
            <a:off x="0" y="0"/>
            <a:ext cx="9144000" cy="584775"/>
          </a:xfrm>
          <a:prstGeom prst="rect">
            <a:avLst/>
          </a:prstGeom>
          <a:noFill/>
          <a:ln w="9525">
            <a:noFill/>
            <a:miter lim="800000"/>
            <a:headEnd/>
            <a:tailEnd/>
          </a:ln>
        </p:spPr>
        <p:txBody>
          <a:bodyPr wrap="square">
            <a:spAutoFit/>
          </a:bodyPr>
          <a:lstStyle/>
          <a:p>
            <a:pPr algn="ctr"/>
            <a:r>
              <a:rPr lang="it-IT" sz="3200" b="1" dirty="0" smtClean="0">
                <a:solidFill>
                  <a:schemeClr val="hlink"/>
                </a:solidFill>
              </a:rPr>
              <a:t>Validazione dei dati</a:t>
            </a:r>
            <a:endParaRPr lang="it-IT" sz="3200" b="1" dirty="0">
              <a:solidFill>
                <a:schemeClr val="hlink"/>
              </a:solidFill>
            </a:endParaRPr>
          </a:p>
        </p:txBody>
      </p:sp>
      <p:pic>
        <p:nvPicPr>
          <p:cNvPr id="6" name="Immagine 5" descr="dati_poppi.JPG"/>
          <p:cNvPicPr>
            <a:picLocks noChangeAspect="1"/>
          </p:cNvPicPr>
          <p:nvPr/>
        </p:nvPicPr>
        <p:blipFill>
          <a:blip r:embed="rId2" cstate="print"/>
          <a:stretch>
            <a:fillRect/>
          </a:stretch>
        </p:blipFill>
        <p:spPr>
          <a:xfrm>
            <a:off x="0" y="512454"/>
            <a:ext cx="9144000" cy="5833092"/>
          </a:xfrm>
          <a:prstGeom prst="rect">
            <a:avLst/>
          </a:prstGeom>
        </p:spPr>
      </p:pic>
      <p:cxnSp>
        <p:nvCxnSpPr>
          <p:cNvPr id="7" name="Connettore 2 6"/>
          <p:cNvCxnSpPr/>
          <p:nvPr/>
        </p:nvCxnSpPr>
        <p:spPr>
          <a:xfrm>
            <a:off x="4495800" y="4419600"/>
            <a:ext cx="1371600" cy="1219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CasellaDiTesto 9"/>
          <p:cNvSpPr txBox="1"/>
          <p:nvPr/>
        </p:nvSpPr>
        <p:spPr>
          <a:xfrm>
            <a:off x="3657600" y="5715000"/>
            <a:ext cx="5428281" cy="400110"/>
          </a:xfrm>
          <a:prstGeom prst="rect">
            <a:avLst/>
          </a:prstGeom>
          <a:noFill/>
        </p:spPr>
        <p:txBody>
          <a:bodyPr wrap="none" rtlCol="0">
            <a:spAutoFit/>
          </a:bodyPr>
          <a:lstStyle/>
          <a:p>
            <a:r>
              <a:rPr lang="it-IT" sz="2000" b="1" dirty="0" smtClean="0">
                <a:solidFill>
                  <a:srgbClr val="FF0000"/>
                </a:solidFill>
              </a:rPr>
              <a:t>305 cm in 4 ore e 435 cm di cumulata in 24 ore ??</a:t>
            </a:r>
            <a:endParaRPr lang="it-IT" sz="2000" b="1" dirty="0">
              <a:solidFill>
                <a:srgbClr val="FF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4"/>
          <p:cNvSpPr txBox="1">
            <a:spLocks noChangeArrowheads="1"/>
          </p:cNvSpPr>
          <p:nvPr/>
        </p:nvSpPr>
        <p:spPr bwMode="auto">
          <a:xfrm>
            <a:off x="0" y="0"/>
            <a:ext cx="9144000" cy="2062103"/>
          </a:xfrm>
          <a:prstGeom prst="rect">
            <a:avLst/>
          </a:prstGeom>
          <a:noFill/>
          <a:ln w="9525">
            <a:noFill/>
            <a:miter lim="800000"/>
            <a:headEnd/>
            <a:tailEnd/>
          </a:ln>
        </p:spPr>
        <p:txBody>
          <a:bodyPr wrap="square">
            <a:spAutoFit/>
          </a:bodyPr>
          <a:lstStyle/>
          <a:p>
            <a:pPr algn="ctr"/>
            <a:r>
              <a:rPr lang="it-IT" sz="2800" b="1" u="sng" dirty="0" smtClean="0">
                <a:solidFill>
                  <a:schemeClr val="hlink"/>
                </a:solidFill>
              </a:rPr>
              <a:t>Altezza del manto</a:t>
            </a:r>
          </a:p>
          <a:p>
            <a:pPr algn="ctr"/>
            <a:r>
              <a:rPr lang="it-IT" sz="2800" b="1" dirty="0" smtClean="0">
                <a:solidFill>
                  <a:schemeClr val="hlink"/>
                </a:solidFill>
              </a:rPr>
              <a:t>Proposta di rilievo</a:t>
            </a:r>
          </a:p>
          <a:p>
            <a:pPr algn="ctr"/>
            <a:r>
              <a:rPr lang="it-IT" sz="2400" b="1" dirty="0" smtClean="0"/>
              <a:t>1° rilievo la mattina nei pressi del Comando Stazione in un punto stabilito lontano da qualsiasi ostacolo (muretti, edifici, alberi ecc..)</a:t>
            </a:r>
          </a:p>
          <a:p>
            <a:pPr algn="ctr"/>
            <a:endParaRPr lang="it-IT" sz="2400" b="1" dirty="0" smtClean="0"/>
          </a:p>
        </p:txBody>
      </p:sp>
      <p:pic>
        <p:nvPicPr>
          <p:cNvPr id="3" name="Immagine 2" descr="punto_rilievo.jpg"/>
          <p:cNvPicPr>
            <a:picLocks noChangeAspect="1"/>
          </p:cNvPicPr>
          <p:nvPr/>
        </p:nvPicPr>
        <p:blipFill>
          <a:blip r:embed="rId2" cstate="print"/>
          <a:stretch>
            <a:fillRect/>
          </a:stretch>
        </p:blipFill>
        <p:spPr>
          <a:xfrm>
            <a:off x="304800" y="1676400"/>
            <a:ext cx="5102352" cy="3351276"/>
          </a:xfrm>
          <a:prstGeom prst="rect">
            <a:avLst/>
          </a:prstGeom>
        </p:spPr>
      </p:pic>
      <p:pic>
        <p:nvPicPr>
          <p:cNvPr id="4" name="Immagine 3" descr="rilievo mattina.jpg"/>
          <p:cNvPicPr>
            <a:picLocks noChangeAspect="1"/>
          </p:cNvPicPr>
          <p:nvPr/>
        </p:nvPicPr>
        <p:blipFill>
          <a:blip r:embed="rId3" cstate="print"/>
          <a:stretch>
            <a:fillRect/>
          </a:stretch>
        </p:blipFill>
        <p:spPr>
          <a:xfrm>
            <a:off x="5486400" y="2209800"/>
            <a:ext cx="3223260" cy="2825496"/>
          </a:xfrm>
          <a:prstGeom prst="rect">
            <a:avLst/>
          </a:prstGeom>
        </p:spPr>
      </p:pic>
      <p:sp>
        <p:nvSpPr>
          <p:cNvPr id="5" name="CasellaDiTesto 4"/>
          <p:cNvSpPr txBox="1">
            <a:spLocks noChangeArrowheads="1"/>
          </p:cNvSpPr>
          <p:nvPr/>
        </p:nvSpPr>
        <p:spPr bwMode="auto">
          <a:xfrm>
            <a:off x="0" y="5181600"/>
            <a:ext cx="9144000" cy="830997"/>
          </a:xfrm>
          <a:prstGeom prst="rect">
            <a:avLst/>
          </a:prstGeom>
          <a:noFill/>
          <a:ln w="9525">
            <a:noFill/>
            <a:miter lim="800000"/>
            <a:headEnd/>
            <a:tailEnd/>
          </a:ln>
        </p:spPr>
        <p:txBody>
          <a:bodyPr wrap="square">
            <a:spAutoFit/>
          </a:bodyPr>
          <a:lstStyle/>
          <a:p>
            <a:pPr algn="ctr"/>
            <a:r>
              <a:rPr lang="it-IT" sz="2400" b="1" dirty="0" smtClean="0"/>
              <a:t>Eventuali rilievi di pattugliamento nel territorio  </a:t>
            </a:r>
          </a:p>
          <a:p>
            <a:pPr algn="ctr"/>
            <a:endParaRPr lang="it-IT" sz="2400" b="1"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4"/>
          <p:cNvSpPr txBox="1">
            <a:spLocks noChangeArrowheads="1"/>
          </p:cNvSpPr>
          <p:nvPr/>
        </p:nvSpPr>
        <p:spPr bwMode="auto">
          <a:xfrm>
            <a:off x="0" y="0"/>
            <a:ext cx="9144000" cy="1631216"/>
          </a:xfrm>
          <a:prstGeom prst="rect">
            <a:avLst/>
          </a:prstGeom>
          <a:noFill/>
          <a:ln w="9525">
            <a:noFill/>
            <a:miter lim="800000"/>
            <a:headEnd/>
            <a:tailEnd/>
          </a:ln>
        </p:spPr>
        <p:txBody>
          <a:bodyPr wrap="square">
            <a:spAutoFit/>
          </a:bodyPr>
          <a:lstStyle/>
          <a:p>
            <a:pPr algn="ctr"/>
            <a:r>
              <a:rPr lang="it-IT" sz="2800" b="1" u="sng" dirty="0" smtClean="0">
                <a:solidFill>
                  <a:schemeClr val="hlink"/>
                </a:solidFill>
              </a:rPr>
              <a:t>Altezza del manto</a:t>
            </a:r>
          </a:p>
          <a:p>
            <a:pPr algn="ctr"/>
            <a:r>
              <a:rPr lang="it-IT" sz="2800" b="1" dirty="0" smtClean="0">
                <a:solidFill>
                  <a:schemeClr val="hlink"/>
                </a:solidFill>
              </a:rPr>
              <a:t>Proposta di rilievo</a:t>
            </a:r>
          </a:p>
          <a:p>
            <a:pPr algn="ctr"/>
            <a:r>
              <a:rPr lang="it-IT" sz="2000" b="1" dirty="0" smtClean="0"/>
              <a:t>2° rilievo fine turno al rientro nello stesso punto preso la mattina</a:t>
            </a:r>
          </a:p>
          <a:p>
            <a:pPr algn="ctr"/>
            <a:endParaRPr lang="it-IT" sz="2400" b="1" dirty="0" smtClean="0"/>
          </a:p>
        </p:txBody>
      </p:sp>
      <p:pic>
        <p:nvPicPr>
          <p:cNvPr id="5" name="Immagine 4" descr="rilievo sera.jpg"/>
          <p:cNvPicPr>
            <a:picLocks noChangeAspect="1"/>
          </p:cNvPicPr>
          <p:nvPr/>
        </p:nvPicPr>
        <p:blipFill>
          <a:blip r:embed="rId2" cstate="print"/>
          <a:stretch>
            <a:fillRect/>
          </a:stretch>
        </p:blipFill>
        <p:spPr>
          <a:xfrm>
            <a:off x="0" y="1295400"/>
            <a:ext cx="3572957" cy="3200400"/>
          </a:xfrm>
          <a:prstGeom prst="rect">
            <a:avLst/>
          </a:prstGeom>
        </p:spPr>
      </p:pic>
      <p:pic>
        <p:nvPicPr>
          <p:cNvPr id="8" name="Immagine 7" descr="caso_nevello.jpg"/>
          <p:cNvPicPr>
            <a:picLocks noChangeAspect="1"/>
          </p:cNvPicPr>
          <p:nvPr/>
        </p:nvPicPr>
        <p:blipFill>
          <a:blip r:embed="rId3" cstate="print"/>
          <a:stretch>
            <a:fillRect/>
          </a:stretch>
        </p:blipFill>
        <p:spPr>
          <a:xfrm>
            <a:off x="0" y="4724400"/>
            <a:ext cx="7543800" cy="1603335"/>
          </a:xfrm>
          <a:prstGeom prst="rect">
            <a:avLst/>
          </a:prstGeom>
        </p:spPr>
      </p:pic>
      <p:cxnSp>
        <p:nvCxnSpPr>
          <p:cNvPr id="10" name="Connettore 2 9"/>
          <p:cNvCxnSpPr/>
          <p:nvPr/>
        </p:nvCxnSpPr>
        <p:spPr>
          <a:xfrm flipV="1">
            <a:off x="4648200" y="2362200"/>
            <a:ext cx="1371600" cy="3733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CasellaDiTesto 12"/>
          <p:cNvSpPr txBox="1"/>
          <p:nvPr/>
        </p:nvSpPr>
        <p:spPr>
          <a:xfrm>
            <a:off x="4495800" y="1752600"/>
            <a:ext cx="4760278" cy="1200329"/>
          </a:xfrm>
          <a:prstGeom prst="rect">
            <a:avLst/>
          </a:prstGeom>
          <a:noFill/>
        </p:spPr>
        <p:txBody>
          <a:bodyPr wrap="none" rtlCol="0">
            <a:spAutoFit/>
          </a:bodyPr>
          <a:lstStyle/>
          <a:p>
            <a:r>
              <a:rPr lang="it-IT" dirty="0" smtClean="0"/>
              <a:t>Dati forniti in emergenza per il comune di </a:t>
            </a:r>
            <a:r>
              <a:rPr lang="it-IT" dirty="0" err="1" smtClean="0"/>
              <a:t>Nevello</a:t>
            </a:r>
            <a:r>
              <a:rPr lang="it-IT" dirty="0" smtClean="0"/>
              <a:t>:</a:t>
            </a:r>
          </a:p>
          <a:p>
            <a:r>
              <a:rPr lang="it-IT" dirty="0" smtClean="0"/>
              <a:t>Neve caduta: 16 cm</a:t>
            </a:r>
          </a:p>
          <a:p>
            <a:r>
              <a:rPr lang="it-IT" dirty="0" smtClean="0"/>
              <a:t>Difficoltà sulla Strada Provinciale </a:t>
            </a:r>
            <a:r>
              <a:rPr lang="it-IT" dirty="0" err="1" smtClean="0"/>
              <a:t>XX</a:t>
            </a:r>
            <a:endParaRPr lang="it-IT" dirty="0" smtClean="0"/>
          </a:p>
          <a:p>
            <a:r>
              <a:rPr lang="it-IT" dirty="0" smtClean="0"/>
              <a:t>Nevica su tutto il territorio comunale</a:t>
            </a:r>
            <a:endParaRPr lang="it-IT" dirty="0"/>
          </a:p>
        </p:txBody>
      </p:sp>
      <p:cxnSp>
        <p:nvCxnSpPr>
          <p:cNvPr id="14" name="Connettore 2 13"/>
          <p:cNvCxnSpPr/>
          <p:nvPr/>
        </p:nvCxnSpPr>
        <p:spPr>
          <a:xfrm flipV="1">
            <a:off x="5943600" y="2514600"/>
            <a:ext cx="457200" cy="33528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ttore 2 16"/>
          <p:cNvCxnSpPr/>
          <p:nvPr/>
        </p:nvCxnSpPr>
        <p:spPr>
          <a:xfrm flipV="1">
            <a:off x="4572000" y="2362200"/>
            <a:ext cx="1447800" cy="2667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Connettore 2 21"/>
          <p:cNvCxnSpPr/>
          <p:nvPr/>
        </p:nvCxnSpPr>
        <p:spPr>
          <a:xfrm flipV="1">
            <a:off x="3810000" y="2895600"/>
            <a:ext cx="1143000" cy="27432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meteoweb.eu/wp-content/uploads/2011/09/Protezione-Civile.jpg"/>
          <p:cNvPicPr>
            <a:picLocks noChangeAspect="1" noChangeArrowheads="1"/>
          </p:cNvPicPr>
          <p:nvPr/>
        </p:nvPicPr>
        <p:blipFill>
          <a:blip r:embed="rId2" cstate="print"/>
          <a:srcRect/>
          <a:stretch>
            <a:fillRect/>
          </a:stretch>
        </p:blipFill>
        <p:spPr bwMode="auto">
          <a:xfrm>
            <a:off x="1524000" y="0"/>
            <a:ext cx="6096000" cy="4067176"/>
          </a:xfrm>
          <a:prstGeom prst="rect">
            <a:avLst/>
          </a:prstGeom>
          <a:noFill/>
        </p:spPr>
      </p:pic>
      <p:pic>
        <p:nvPicPr>
          <p:cNvPr id="1027" name="Picture 3" descr="C:\Documents and Settings\Idro\Documenti\STAGIONE 2011_2012\2012_02_08\Intensità ore 1800 marche.jpg"/>
          <p:cNvPicPr>
            <a:picLocks noChangeAspect="1" noChangeArrowheads="1"/>
          </p:cNvPicPr>
          <p:nvPr/>
        </p:nvPicPr>
        <p:blipFill>
          <a:blip r:embed="rId3" cstate="print"/>
          <a:srcRect/>
          <a:stretch>
            <a:fillRect/>
          </a:stretch>
        </p:blipFill>
        <p:spPr bwMode="auto">
          <a:xfrm>
            <a:off x="0" y="762000"/>
            <a:ext cx="4313924" cy="6096000"/>
          </a:xfrm>
          <a:prstGeom prst="rect">
            <a:avLst/>
          </a:prstGeom>
          <a:noFill/>
        </p:spPr>
      </p:pic>
      <p:pic>
        <p:nvPicPr>
          <p:cNvPr id="1028" name="Picture 4" descr="C:\Documents and Settings\Idro\Documenti\STAGIONE 2011_2012\2012_02_08\Altezza 7-8 Nord.jpg"/>
          <p:cNvPicPr>
            <a:picLocks noChangeAspect="1" noChangeArrowheads="1"/>
          </p:cNvPicPr>
          <p:nvPr/>
        </p:nvPicPr>
        <p:blipFill>
          <a:blip r:embed="rId4" cstate="print"/>
          <a:srcRect/>
          <a:stretch>
            <a:fillRect/>
          </a:stretch>
        </p:blipFill>
        <p:spPr bwMode="auto">
          <a:xfrm>
            <a:off x="1752599" y="761999"/>
            <a:ext cx="4313925" cy="6096001"/>
          </a:xfrm>
          <a:prstGeom prst="rect">
            <a:avLst/>
          </a:prstGeom>
          <a:noFill/>
        </p:spPr>
      </p:pic>
      <p:sp>
        <p:nvSpPr>
          <p:cNvPr id="6" name="Rettangolo 5"/>
          <p:cNvSpPr/>
          <p:nvPr/>
        </p:nvSpPr>
        <p:spPr>
          <a:xfrm>
            <a:off x="1524000" y="0"/>
            <a:ext cx="6096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3"/>
          <p:cNvSpPr txBox="1">
            <a:spLocks noChangeArrowheads="1"/>
          </p:cNvSpPr>
          <p:nvPr/>
        </p:nvSpPr>
        <p:spPr bwMode="auto">
          <a:xfrm>
            <a:off x="0" y="0"/>
            <a:ext cx="9144000" cy="584775"/>
          </a:xfrm>
          <a:prstGeom prst="rect">
            <a:avLst/>
          </a:prstGeom>
          <a:noFill/>
          <a:ln w="9525">
            <a:noFill/>
            <a:miter lim="800000"/>
            <a:headEnd/>
            <a:tailEnd/>
          </a:ln>
        </p:spPr>
        <p:txBody>
          <a:bodyPr wrap="square">
            <a:spAutoFit/>
          </a:bodyPr>
          <a:lstStyle/>
          <a:p>
            <a:pPr algn="ctr"/>
            <a:r>
              <a:rPr lang="it-IT" sz="3200" b="1" dirty="0" smtClean="0"/>
              <a:t>Comitato Operativo presso il DPC</a:t>
            </a:r>
            <a:endParaRPr lang="it-IT" sz="3200" b="1" dirty="0"/>
          </a:p>
        </p:txBody>
      </p:sp>
      <p:sp>
        <p:nvSpPr>
          <p:cNvPr id="7" name="CasellaDiTesto 4"/>
          <p:cNvSpPr txBox="1">
            <a:spLocks noChangeArrowheads="1"/>
          </p:cNvSpPr>
          <p:nvPr/>
        </p:nvSpPr>
        <p:spPr bwMode="auto">
          <a:xfrm>
            <a:off x="228600" y="3657600"/>
            <a:ext cx="3505200" cy="954107"/>
          </a:xfrm>
          <a:prstGeom prst="rect">
            <a:avLst/>
          </a:prstGeom>
          <a:noFill/>
          <a:ln w="9525">
            <a:noFill/>
            <a:miter lim="800000"/>
            <a:headEnd/>
            <a:tailEnd/>
          </a:ln>
        </p:spPr>
        <p:txBody>
          <a:bodyPr wrap="square">
            <a:spAutoFit/>
          </a:bodyPr>
          <a:lstStyle/>
          <a:p>
            <a:r>
              <a:rPr lang="it-IT" sz="2800" b="1" i="1" dirty="0" smtClean="0">
                <a:solidFill>
                  <a:schemeClr val="bg2"/>
                </a:solidFill>
              </a:rPr>
              <a:t>Condizioni al momento del rilievo</a:t>
            </a:r>
            <a:endParaRPr lang="it-IT" sz="2400" b="1" i="1" dirty="0" smtClean="0">
              <a:solidFill>
                <a:schemeClr val="bg2"/>
              </a:solidFill>
            </a:endParaRPr>
          </a:p>
        </p:txBody>
      </p:sp>
      <p:pic>
        <p:nvPicPr>
          <p:cNvPr id="8" name="Immagine 7" descr="viabilità_17_12_2010.jpg"/>
          <p:cNvPicPr>
            <a:picLocks noChangeAspect="1"/>
          </p:cNvPicPr>
          <p:nvPr/>
        </p:nvPicPr>
        <p:blipFill>
          <a:blip r:embed="rId5" cstate="print"/>
          <a:stretch>
            <a:fillRect/>
          </a:stretch>
        </p:blipFill>
        <p:spPr>
          <a:xfrm>
            <a:off x="4876800" y="813661"/>
            <a:ext cx="4267200" cy="6044339"/>
          </a:xfrm>
          <a:prstGeom prst="rect">
            <a:avLst/>
          </a:prstGeom>
        </p:spPr>
      </p:pic>
      <p:sp>
        <p:nvSpPr>
          <p:cNvPr id="9" name="CasellaDiTesto 4"/>
          <p:cNvSpPr txBox="1">
            <a:spLocks noChangeArrowheads="1"/>
          </p:cNvSpPr>
          <p:nvPr/>
        </p:nvSpPr>
        <p:spPr bwMode="auto">
          <a:xfrm>
            <a:off x="2057400" y="1524000"/>
            <a:ext cx="3505200" cy="954107"/>
          </a:xfrm>
          <a:prstGeom prst="rect">
            <a:avLst/>
          </a:prstGeom>
          <a:noFill/>
          <a:ln w="9525">
            <a:noFill/>
            <a:miter lim="800000"/>
            <a:headEnd/>
            <a:tailEnd/>
          </a:ln>
        </p:spPr>
        <p:txBody>
          <a:bodyPr wrap="square">
            <a:spAutoFit/>
          </a:bodyPr>
          <a:lstStyle/>
          <a:p>
            <a:r>
              <a:rPr lang="it-IT" sz="2800" b="1" i="1" dirty="0" smtClean="0">
                <a:solidFill>
                  <a:schemeClr val="bg2"/>
                </a:solidFill>
              </a:rPr>
              <a:t>Altezze del  manto nevoso</a:t>
            </a:r>
            <a:endParaRPr lang="it-IT" sz="2400" b="1" i="1" dirty="0" smtClean="0">
              <a:solidFill>
                <a:schemeClr val="bg2"/>
              </a:solidFill>
            </a:endParaRPr>
          </a:p>
        </p:txBody>
      </p:sp>
      <p:sp>
        <p:nvSpPr>
          <p:cNvPr id="10" name="CasellaDiTesto 4"/>
          <p:cNvSpPr txBox="1">
            <a:spLocks noChangeArrowheads="1"/>
          </p:cNvSpPr>
          <p:nvPr/>
        </p:nvSpPr>
        <p:spPr bwMode="auto">
          <a:xfrm>
            <a:off x="5181600" y="1676400"/>
            <a:ext cx="3505200" cy="523220"/>
          </a:xfrm>
          <a:prstGeom prst="rect">
            <a:avLst/>
          </a:prstGeom>
          <a:noFill/>
          <a:ln w="9525">
            <a:noFill/>
            <a:miter lim="800000"/>
            <a:headEnd/>
            <a:tailEnd/>
          </a:ln>
        </p:spPr>
        <p:txBody>
          <a:bodyPr wrap="square">
            <a:spAutoFit/>
          </a:bodyPr>
          <a:lstStyle/>
          <a:p>
            <a:r>
              <a:rPr lang="it-IT" sz="2800" b="1" i="1" dirty="0" smtClean="0">
                <a:solidFill>
                  <a:schemeClr val="bg2"/>
                </a:solidFill>
              </a:rPr>
              <a:t>Criticità viabilità</a:t>
            </a:r>
            <a:endParaRPr lang="it-IT" sz="2400" b="1" i="1" dirty="0" smtClean="0">
              <a:solidFill>
                <a:schemeClr val="bg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20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2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20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20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fade">
                                      <p:cBhvr>
                                        <p:cTn id="32"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9" grpId="0" build="allAtOnce"/>
      <p:bldP spid="10"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AERONET_Rome_Tor_Vergata.2012045.terra.367.250m.tif"/>
          <p:cNvPicPr>
            <a:picLocks noChangeAspect="1"/>
          </p:cNvPicPr>
          <p:nvPr/>
        </p:nvPicPr>
        <p:blipFill>
          <a:blip r:embed="rId2" cstate="print"/>
          <a:stretch>
            <a:fillRect/>
          </a:stretch>
        </p:blipFill>
        <p:spPr>
          <a:xfrm>
            <a:off x="0" y="0"/>
            <a:ext cx="9144000" cy="6858001"/>
          </a:xfrm>
          <a:prstGeom prst="rect">
            <a:avLst/>
          </a:prstGeom>
        </p:spPr>
      </p:pic>
      <p:pic>
        <p:nvPicPr>
          <p:cNvPr id="6" name="Immagine 5" descr="cumulata_neve_febbraio_2012_01.jpg"/>
          <p:cNvPicPr>
            <a:picLocks noChangeAspect="1"/>
          </p:cNvPicPr>
          <p:nvPr/>
        </p:nvPicPr>
        <p:blipFill>
          <a:blip r:embed="rId3" cstate="print"/>
          <a:stretch>
            <a:fillRect/>
          </a:stretch>
        </p:blipFill>
        <p:spPr>
          <a:xfrm>
            <a:off x="1981200" y="0"/>
            <a:ext cx="5382649" cy="76054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nevemont_11_12_febbraio_2013.jpg"/>
          <p:cNvPicPr>
            <a:picLocks noChangeAspect="1"/>
          </p:cNvPicPr>
          <p:nvPr/>
        </p:nvPicPr>
        <p:blipFill>
          <a:blip r:embed="rId2" cstate="print"/>
          <a:stretch>
            <a:fillRect/>
          </a:stretch>
        </p:blipFill>
        <p:spPr>
          <a:xfrm>
            <a:off x="0" y="0"/>
            <a:ext cx="4851639" cy="6858000"/>
          </a:xfrm>
          <a:prstGeom prst="rect">
            <a:avLst/>
          </a:prstGeom>
        </p:spPr>
      </p:pic>
      <p:pic>
        <p:nvPicPr>
          <p:cNvPr id="7" name="Immagine 6" descr="nevemont_11_12_febbraio_2013_cumulate.jpg"/>
          <p:cNvPicPr>
            <a:picLocks noChangeAspect="1"/>
          </p:cNvPicPr>
          <p:nvPr/>
        </p:nvPicPr>
        <p:blipFill>
          <a:blip r:embed="rId3" cstate="print"/>
          <a:stretch>
            <a:fillRect/>
          </a:stretch>
        </p:blipFill>
        <p:spPr>
          <a:xfrm>
            <a:off x="4724400" y="0"/>
            <a:ext cx="4851639" cy="68580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bagnone_1053.jpg"/>
          <p:cNvPicPr>
            <a:picLocks noChangeAspect="1"/>
          </p:cNvPicPr>
          <p:nvPr/>
        </p:nvPicPr>
        <p:blipFill>
          <a:blip r:embed="rId2" cstate="print"/>
          <a:stretch>
            <a:fillRect/>
          </a:stretch>
        </p:blipFill>
        <p:spPr>
          <a:xfrm>
            <a:off x="4572000" y="3352800"/>
            <a:ext cx="3962400" cy="2971800"/>
          </a:xfrm>
          <a:prstGeom prst="rect">
            <a:avLst/>
          </a:prstGeom>
        </p:spPr>
      </p:pic>
      <p:pic>
        <p:nvPicPr>
          <p:cNvPr id="3" name="Immagine 2" descr="casteldelmonte_1002.jpg"/>
          <p:cNvPicPr>
            <a:picLocks noChangeAspect="1"/>
          </p:cNvPicPr>
          <p:nvPr/>
        </p:nvPicPr>
        <p:blipFill>
          <a:blip r:embed="rId3" cstate="print"/>
          <a:stretch>
            <a:fillRect/>
          </a:stretch>
        </p:blipFill>
        <p:spPr>
          <a:xfrm>
            <a:off x="0" y="0"/>
            <a:ext cx="3454400" cy="2590800"/>
          </a:xfrm>
          <a:prstGeom prst="rect">
            <a:avLst/>
          </a:prstGeom>
        </p:spPr>
      </p:pic>
      <p:pic>
        <p:nvPicPr>
          <p:cNvPr id="4" name="Immagine 3" descr="santostefanodaveto0707.jpg"/>
          <p:cNvPicPr>
            <a:picLocks noChangeAspect="1"/>
          </p:cNvPicPr>
          <p:nvPr/>
        </p:nvPicPr>
        <p:blipFill>
          <a:blip r:embed="rId4" cstate="print"/>
          <a:stretch>
            <a:fillRect/>
          </a:stretch>
        </p:blipFill>
        <p:spPr>
          <a:xfrm>
            <a:off x="304800" y="2895600"/>
            <a:ext cx="4267200" cy="3200400"/>
          </a:xfrm>
          <a:prstGeom prst="rect">
            <a:avLst/>
          </a:prstGeom>
        </p:spPr>
      </p:pic>
      <p:pic>
        <p:nvPicPr>
          <p:cNvPr id="6" name="Immagine 5" descr="pedavena0828.JPG"/>
          <p:cNvPicPr>
            <a:picLocks noChangeAspect="1"/>
          </p:cNvPicPr>
          <p:nvPr/>
        </p:nvPicPr>
        <p:blipFill>
          <a:blip r:embed="rId5" cstate="print"/>
          <a:stretch>
            <a:fillRect/>
          </a:stretch>
        </p:blipFill>
        <p:spPr>
          <a:xfrm>
            <a:off x="5308600" y="914400"/>
            <a:ext cx="3835400" cy="2876550"/>
          </a:xfrm>
          <a:prstGeom prst="rect">
            <a:avLst/>
          </a:prstGeom>
        </p:spPr>
      </p:pic>
      <p:pic>
        <p:nvPicPr>
          <p:cNvPr id="7" name="Immagine 6" descr="santostefanodaveto1029.JPG"/>
          <p:cNvPicPr>
            <a:picLocks noChangeAspect="1"/>
          </p:cNvPicPr>
          <p:nvPr/>
        </p:nvPicPr>
        <p:blipFill>
          <a:blip r:embed="rId6" cstate="print"/>
          <a:stretch>
            <a:fillRect/>
          </a:stretch>
        </p:blipFill>
        <p:spPr>
          <a:xfrm>
            <a:off x="2895600" y="381000"/>
            <a:ext cx="3606800" cy="27051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0" y="0"/>
            <a:ext cx="9144000" cy="457200"/>
          </a:xfrm>
          <a:prstGeom prst="rect">
            <a:avLst/>
          </a:prstGeom>
          <a:noFill/>
          <a:ln w="9525">
            <a:noFill/>
            <a:miter lim="800000"/>
            <a:headEnd/>
            <a:tailEnd/>
          </a:ln>
        </p:spPr>
        <p:txBody>
          <a:bodyPr>
            <a:spAutoFit/>
          </a:bodyPr>
          <a:lstStyle/>
          <a:p>
            <a:pPr algn="ctr">
              <a:spcBef>
                <a:spcPct val="50000"/>
              </a:spcBef>
            </a:pPr>
            <a:r>
              <a:rPr lang="it-IT" sz="2400" b="1" dirty="0" smtClean="0">
                <a:solidFill>
                  <a:schemeClr val="hlink"/>
                </a:solidFill>
              </a:rPr>
              <a:t>Sistema “</a:t>
            </a:r>
            <a:r>
              <a:rPr lang="it-IT" sz="2400" b="1" i="1" dirty="0" smtClean="0">
                <a:solidFill>
                  <a:schemeClr val="hlink"/>
                </a:solidFill>
              </a:rPr>
              <a:t>Nevemont</a:t>
            </a:r>
            <a:r>
              <a:rPr lang="it-IT" sz="2400" b="1" dirty="0" smtClean="0">
                <a:solidFill>
                  <a:schemeClr val="hlink"/>
                </a:solidFill>
              </a:rPr>
              <a:t>” </a:t>
            </a:r>
            <a:endParaRPr lang="it-IT" sz="2400" b="1" dirty="0">
              <a:solidFill>
                <a:schemeClr val="hlink"/>
              </a:solidFill>
            </a:endParaRPr>
          </a:p>
        </p:txBody>
      </p:sp>
      <p:sp>
        <p:nvSpPr>
          <p:cNvPr id="33795" name="Text Box 3"/>
          <p:cNvSpPr txBox="1">
            <a:spLocks noChangeArrowheads="1"/>
          </p:cNvSpPr>
          <p:nvPr/>
        </p:nvSpPr>
        <p:spPr bwMode="auto">
          <a:xfrm>
            <a:off x="0" y="457200"/>
            <a:ext cx="9144000" cy="1938992"/>
          </a:xfrm>
          <a:prstGeom prst="rect">
            <a:avLst/>
          </a:prstGeom>
          <a:noFill/>
          <a:ln w="9525">
            <a:noFill/>
            <a:miter lim="800000"/>
            <a:headEnd/>
            <a:tailEnd/>
          </a:ln>
        </p:spPr>
        <p:txBody>
          <a:bodyPr>
            <a:spAutoFit/>
          </a:bodyPr>
          <a:lstStyle/>
          <a:p>
            <a:pPr algn="ctr">
              <a:spcBef>
                <a:spcPct val="50000"/>
              </a:spcBef>
            </a:pPr>
            <a:r>
              <a:rPr lang="it-IT" sz="2400" b="1" dirty="0" smtClean="0"/>
              <a:t>Dalla </a:t>
            </a:r>
            <a:r>
              <a:rPr lang="it-IT" sz="2400" b="1" dirty="0"/>
              <a:t>stagione invernale 2009 – 10 è </a:t>
            </a:r>
            <a:r>
              <a:rPr lang="it-IT" sz="2400" b="1" dirty="0" smtClean="0"/>
              <a:t>attivo un sistema </a:t>
            </a:r>
            <a:r>
              <a:rPr lang="it-IT" sz="2400" b="1" dirty="0"/>
              <a:t>di monitoraggio </a:t>
            </a:r>
            <a:r>
              <a:rPr lang="it-IT" sz="2400" b="1" dirty="0" err="1" smtClean="0"/>
              <a:t>nivologico</a:t>
            </a:r>
            <a:r>
              <a:rPr lang="it-IT" sz="2400" b="1" dirty="0" smtClean="0"/>
              <a:t>, denominato “Nevemont”, realizzato grazie ad un accordo tra il Corpo Forestale dello Stato ed il Dipartimento della Protezione Civile, finalizzato </a:t>
            </a:r>
            <a:r>
              <a:rPr lang="it-IT" sz="2400" b="1" dirty="0"/>
              <a:t>a supportare la valutazione del rischio neve a bassa </a:t>
            </a:r>
            <a:r>
              <a:rPr lang="it-IT" sz="2400" b="1" dirty="0" smtClean="0"/>
              <a:t>quota</a:t>
            </a:r>
            <a:endParaRPr lang="it-IT" sz="2400" b="1" dirty="0"/>
          </a:p>
        </p:txBody>
      </p:sp>
      <p:sp>
        <p:nvSpPr>
          <p:cNvPr id="33797" name="Text Box 5"/>
          <p:cNvSpPr txBox="1">
            <a:spLocks noChangeArrowheads="1"/>
          </p:cNvSpPr>
          <p:nvPr/>
        </p:nvSpPr>
        <p:spPr bwMode="auto">
          <a:xfrm>
            <a:off x="0" y="5305425"/>
            <a:ext cx="9144000" cy="457200"/>
          </a:xfrm>
          <a:prstGeom prst="rect">
            <a:avLst/>
          </a:prstGeom>
          <a:noFill/>
          <a:ln w="9525">
            <a:noFill/>
            <a:miter lim="800000"/>
            <a:headEnd/>
            <a:tailEnd/>
          </a:ln>
        </p:spPr>
        <p:txBody>
          <a:bodyPr>
            <a:spAutoFit/>
          </a:bodyPr>
          <a:lstStyle/>
          <a:p>
            <a:pPr algn="ctr">
              <a:spcBef>
                <a:spcPct val="50000"/>
              </a:spcBef>
            </a:pPr>
            <a:r>
              <a:rPr lang="it-IT" sz="2400" b="1"/>
              <a:t> </a:t>
            </a:r>
          </a:p>
        </p:txBody>
      </p:sp>
      <p:sp>
        <p:nvSpPr>
          <p:cNvPr id="7" name="Text Box 4"/>
          <p:cNvSpPr txBox="1">
            <a:spLocks noChangeArrowheads="1"/>
          </p:cNvSpPr>
          <p:nvPr/>
        </p:nvSpPr>
        <p:spPr bwMode="auto">
          <a:xfrm>
            <a:off x="0" y="2341562"/>
            <a:ext cx="9144000" cy="4385816"/>
          </a:xfrm>
          <a:prstGeom prst="rect">
            <a:avLst/>
          </a:prstGeom>
          <a:noFill/>
          <a:ln w="9525">
            <a:noFill/>
            <a:miter lim="800000"/>
            <a:headEnd/>
            <a:tailEnd/>
          </a:ln>
        </p:spPr>
        <p:txBody>
          <a:bodyPr>
            <a:spAutoFit/>
          </a:bodyPr>
          <a:lstStyle/>
          <a:p>
            <a:pPr>
              <a:spcBef>
                <a:spcPct val="50000"/>
              </a:spcBef>
            </a:pPr>
            <a:r>
              <a:rPr lang="it-IT" b="1" dirty="0"/>
              <a:t>All’emissione del Bollettino di Vigilanza per nevicate a bassa quota, il personale e le pattuglie dei vari Comandi Stazione del Corpo Forestale dello Stato nelle Regioni ed alle quote indicate si attivano (tramite procedure interne al CFS), fornendo alcune informazioni </a:t>
            </a:r>
            <a:r>
              <a:rPr lang="it-IT" b="1" dirty="0" err="1" smtClean="0"/>
              <a:t>meteonivologiche</a:t>
            </a:r>
            <a:r>
              <a:rPr lang="it-IT" b="1" dirty="0" smtClean="0"/>
              <a:t> e di esatta localizzazione (grazie alla dotazione di palmari GPS), al Centro Funzionale Centrale in </a:t>
            </a:r>
            <a:r>
              <a:rPr lang="it-IT" b="1" dirty="0"/>
              <a:t>tempo </a:t>
            </a:r>
            <a:r>
              <a:rPr lang="it-IT" b="1" dirty="0" smtClean="0"/>
              <a:t>reale.</a:t>
            </a:r>
            <a:endParaRPr lang="it-IT" b="1" dirty="0"/>
          </a:p>
          <a:p>
            <a:pPr>
              <a:spcBef>
                <a:spcPct val="50000"/>
              </a:spcBef>
            </a:pPr>
            <a:r>
              <a:rPr lang="it-IT" b="1" dirty="0"/>
              <a:t>Le informazioni sono :</a:t>
            </a:r>
          </a:p>
          <a:p>
            <a:pPr>
              <a:spcBef>
                <a:spcPct val="50000"/>
              </a:spcBef>
            </a:pPr>
            <a:r>
              <a:rPr lang="it-IT" b="1" dirty="0" smtClean="0"/>
              <a:t>Geografiche </a:t>
            </a:r>
            <a:r>
              <a:rPr lang="it-IT" b="1" dirty="0"/>
              <a:t>del rilievo (Lat, Long, Comune e quota)</a:t>
            </a:r>
          </a:p>
          <a:p>
            <a:pPr>
              <a:spcBef>
                <a:spcPct val="50000"/>
              </a:spcBef>
            </a:pPr>
            <a:r>
              <a:rPr lang="it-IT" b="1" dirty="0"/>
              <a:t>Altezza </a:t>
            </a:r>
            <a:r>
              <a:rPr lang="it-IT" b="1" dirty="0" smtClean="0"/>
              <a:t>del manto nevoso;</a:t>
            </a:r>
          </a:p>
          <a:p>
            <a:pPr>
              <a:spcBef>
                <a:spcPct val="50000"/>
              </a:spcBef>
            </a:pPr>
            <a:r>
              <a:rPr lang="it-IT" b="1" dirty="0" smtClean="0"/>
              <a:t>Altezza neve fresca;</a:t>
            </a:r>
            <a:endParaRPr lang="it-IT" b="1" dirty="0"/>
          </a:p>
          <a:p>
            <a:pPr>
              <a:spcBef>
                <a:spcPct val="50000"/>
              </a:spcBef>
            </a:pPr>
            <a:r>
              <a:rPr lang="it-IT" b="1" dirty="0"/>
              <a:t>Condizioni meteorologiche al momento del </a:t>
            </a:r>
            <a:r>
              <a:rPr lang="it-IT" b="1" dirty="0" smtClean="0"/>
              <a:t>rilievo;</a:t>
            </a:r>
            <a:endParaRPr lang="it-IT" b="1" dirty="0"/>
          </a:p>
          <a:p>
            <a:pPr>
              <a:spcBef>
                <a:spcPct val="50000"/>
              </a:spcBef>
            </a:pPr>
            <a:r>
              <a:rPr lang="it-IT" b="1" dirty="0"/>
              <a:t>Stato della viabilità nei dintorni del </a:t>
            </a:r>
            <a:r>
              <a:rPr lang="it-IT" b="1" dirty="0" smtClean="0"/>
              <a:t>rilievo;</a:t>
            </a:r>
            <a:endParaRPr lang="it-IT" b="1" dirty="0"/>
          </a:p>
          <a:p>
            <a:pPr>
              <a:spcBef>
                <a:spcPct val="50000"/>
              </a:spcBef>
            </a:pPr>
            <a:r>
              <a:rPr lang="it-IT" b="1" dirty="0" smtClean="0"/>
              <a:t>Eventuale documentazione fotografica.</a:t>
            </a:r>
            <a:endParaRPr lang="it-IT"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ChangeArrowheads="1"/>
          </p:cNvSpPr>
          <p:nvPr/>
        </p:nvSpPr>
        <p:spPr bwMode="auto">
          <a:xfrm>
            <a:off x="0" y="228600"/>
            <a:ext cx="9144000" cy="1323439"/>
          </a:xfrm>
          <a:prstGeom prst="rect">
            <a:avLst/>
          </a:prstGeom>
          <a:noFill/>
          <a:ln w="9525">
            <a:noFill/>
            <a:miter lim="800000"/>
            <a:headEnd/>
            <a:tailEnd/>
          </a:ln>
        </p:spPr>
        <p:txBody>
          <a:bodyPr wrap="square">
            <a:spAutoFit/>
          </a:bodyPr>
          <a:lstStyle/>
          <a:p>
            <a:pPr marL="342900" indent="-342900" algn="ctr"/>
            <a:r>
              <a:rPr lang="it-IT" sz="2000" b="1" dirty="0" smtClean="0"/>
              <a:t>Dal 2007 vengono fornite al “Gruppo Tecnico Scientifico per le previsioni meteorologiche  mensili e stagionali su scala nazionale” mappe nevose elaborate da satellite (interpolando i dati satellitari con i dati a terra) per definire l’eventuale contributo idrico dovuto alla fusione della neve sui bacini idrografici.</a:t>
            </a:r>
            <a:endParaRPr lang="it-IT" sz="2000" b="1" dirty="0"/>
          </a:p>
        </p:txBody>
      </p:sp>
      <p:pic>
        <p:nvPicPr>
          <p:cNvPr id="7" name="Immagine 6" descr="Appennino_23_01_2011.jpg"/>
          <p:cNvPicPr>
            <a:picLocks noChangeAspect="1"/>
          </p:cNvPicPr>
          <p:nvPr/>
        </p:nvPicPr>
        <p:blipFill>
          <a:blip r:embed="rId2" cstate="print"/>
          <a:stretch>
            <a:fillRect/>
          </a:stretch>
        </p:blipFill>
        <p:spPr>
          <a:xfrm>
            <a:off x="152400" y="1447800"/>
            <a:ext cx="3733800" cy="5274255"/>
          </a:xfrm>
          <a:prstGeom prst="rect">
            <a:avLst/>
          </a:prstGeom>
        </p:spPr>
      </p:pic>
      <p:pic>
        <p:nvPicPr>
          <p:cNvPr id="8" name="Immagine 7" descr="Arco_alpino_23_01_2011.jpg"/>
          <p:cNvPicPr>
            <a:picLocks noChangeAspect="1"/>
          </p:cNvPicPr>
          <p:nvPr/>
        </p:nvPicPr>
        <p:blipFill>
          <a:blip r:embed="rId3" cstate="print"/>
          <a:stretch>
            <a:fillRect/>
          </a:stretch>
        </p:blipFill>
        <p:spPr>
          <a:xfrm>
            <a:off x="3352800" y="1600200"/>
            <a:ext cx="5791200" cy="409976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3"/>
          <p:cNvSpPr>
            <a:spLocks noChangeArrowheads="1"/>
          </p:cNvSpPr>
          <p:nvPr/>
        </p:nvSpPr>
        <p:spPr bwMode="auto">
          <a:xfrm>
            <a:off x="838200" y="457200"/>
            <a:ext cx="7400925" cy="396875"/>
          </a:xfrm>
          <a:prstGeom prst="rect">
            <a:avLst/>
          </a:prstGeom>
          <a:noFill/>
          <a:ln w="9525">
            <a:noFill/>
            <a:miter lim="800000"/>
            <a:headEnd/>
            <a:tailEnd/>
          </a:ln>
        </p:spPr>
        <p:txBody>
          <a:bodyPr wrap="none">
            <a:spAutoFit/>
          </a:bodyPr>
          <a:lstStyle/>
          <a:p>
            <a:pPr marL="342900" indent="-342900"/>
            <a:r>
              <a:rPr lang="it-IT" sz="2000" b="1" dirty="0"/>
              <a:t>Miglioramento nella Stima dell’equivalente idrico della neve (SWE)</a:t>
            </a:r>
          </a:p>
        </p:txBody>
      </p:sp>
      <p:pic>
        <p:nvPicPr>
          <p:cNvPr id="47109" name="Picture 64" descr="immagine_satellite"/>
          <p:cNvPicPr>
            <a:picLocks noChangeAspect="1" noChangeArrowheads="1"/>
          </p:cNvPicPr>
          <p:nvPr/>
        </p:nvPicPr>
        <p:blipFill>
          <a:blip r:embed="rId2" cstate="print"/>
          <a:srcRect/>
          <a:stretch>
            <a:fillRect/>
          </a:stretch>
        </p:blipFill>
        <p:spPr bwMode="auto">
          <a:xfrm>
            <a:off x="533400" y="990600"/>
            <a:ext cx="8305800" cy="5776913"/>
          </a:xfrm>
          <a:prstGeom prst="rect">
            <a:avLst/>
          </a:prstGeom>
          <a:noFill/>
          <a:ln w="9525">
            <a:noFill/>
            <a:miter lim="800000"/>
            <a:headEnd/>
            <a:tailEnd/>
          </a:ln>
        </p:spPr>
      </p:pic>
      <p:pic>
        <p:nvPicPr>
          <p:cNvPr id="71745" name="Picture 65" descr="swe"/>
          <p:cNvPicPr>
            <a:picLocks noChangeAspect="1" noChangeArrowheads="1"/>
          </p:cNvPicPr>
          <p:nvPr/>
        </p:nvPicPr>
        <p:blipFill>
          <a:blip r:embed="rId3" cstate="print"/>
          <a:srcRect/>
          <a:stretch>
            <a:fillRect/>
          </a:stretch>
        </p:blipFill>
        <p:spPr bwMode="auto">
          <a:xfrm>
            <a:off x="533400" y="990600"/>
            <a:ext cx="8305800" cy="5778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45"/>
                                        </p:tgtEl>
                                        <p:attrNameLst>
                                          <p:attrName>style.visibility</p:attrName>
                                        </p:attrNameLst>
                                      </p:cBhvr>
                                      <p:to>
                                        <p:strVal val="visible"/>
                                      </p:to>
                                    </p:set>
                                    <p:animEffect transition="in" filter="fade">
                                      <p:cBhvr>
                                        <p:cTn id="7" dur="2000"/>
                                        <p:tgtEl>
                                          <p:spTgt spid="71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ChangeArrowheads="1"/>
          </p:cNvSpPr>
          <p:nvPr/>
        </p:nvSpPr>
        <p:spPr bwMode="auto">
          <a:xfrm>
            <a:off x="1347539" y="116632"/>
            <a:ext cx="7400925" cy="396875"/>
          </a:xfrm>
          <a:prstGeom prst="rect">
            <a:avLst/>
          </a:prstGeom>
          <a:noFill/>
          <a:ln w="9525">
            <a:noFill/>
            <a:miter lim="800000"/>
            <a:headEnd/>
            <a:tailEnd/>
          </a:ln>
        </p:spPr>
        <p:txBody>
          <a:bodyPr wrap="none">
            <a:spAutoFit/>
          </a:bodyPr>
          <a:lstStyle/>
          <a:p>
            <a:pPr marL="342900" indent="-342900"/>
            <a:r>
              <a:rPr lang="it-IT" sz="2000" b="1"/>
              <a:t>Miglioramento nella Stima dell’equivalente idrico della neve (SWE)</a:t>
            </a:r>
          </a:p>
        </p:txBody>
      </p:sp>
      <p:pic>
        <p:nvPicPr>
          <p:cNvPr id="48132" name="Picture 201"/>
          <p:cNvPicPr>
            <a:picLocks noChangeAspect="1" noChangeArrowheads="1"/>
          </p:cNvPicPr>
          <p:nvPr/>
        </p:nvPicPr>
        <p:blipFill>
          <a:blip r:embed="rId2" cstate="print"/>
          <a:srcRect/>
          <a:stretch>
            <a:fillRect/>
          </a:stretch>
        </p:blipFill>
        <p:spPr bwMode="auto">
          <a:xfrm>
            <a:off x="76200" y="698500"/>
            <a:ext cx="5181600" cy="3549650"/>
          </a:xfrm>
          <a:prstGeom prst="rect">
            <a:avLst/>
          </a:prstGeom>
          <a:noFill/>
          <a:ln w="9525">
            <a:noFill/>
            <a:miter lim="800000"/>
            <a:headEnd/>
            <a:tailEnd/>
          </a:ln>
        </p:spPr>
      </p:pic>
      <p:graphicFrame>
        <p:nvGraphicFramePr>
          <p:cNvPr id="72907" name="Group 203"/>
          <p:cNvGraphicFramePr>
            <a:graphicFrameLocks noGrp="1"/>
          </p:cNvGraphicFramePr>
          <p:nvPr>
            <p:ph/>
          </p:nvPr>
        </p:nvGraphicFramePr>
        <p:xfrm>
          <a:off x="3733800" y="3962400"/>
          <a:ext cx="5410200" cy="2895602"/>
        </p:xfrm>
        <a:graphic>
          <a:graphicData uri="http://schemas.openxmlformats.org/drawingml/2006/table">
            <a:tbl>
              <a:tblPr/>
              <a:tblGrid>
                <a:gridCol w="1135063"/>
                <a:gridCol w="960437"/>
                <a:gridCol w="3314700"/>
              </a:tblGrid>
              <a:tr h="260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1" i="0" u="none" strike="noStrike" cap="none" normalizeH="0" baseline="0" dirty="0" smtClean="0">
                          <a:ln>
                            <a:noFill/>
                          </a:ln>
                          <a:solidFill>
                            <a:schemeClr val="tx1"/>
                          </a:solidFill>
                          <a:effectLst/>
                          <a:latin typeface="Times New Roman" pitchFamily="18" charset="0"/>
                          <a:cs typeface="Times New Roman" pitchFamily="18" charset="0"/>
                        </a:rPr>
                        <a:t>Quota</a:t>
                      </a:r>
                      <a:endParaRPr kumimoji="0" lang="it-IT"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1" i="0" u="none" strike="noStrike" cap="none" normalizeH="0" baseline="0" dirty="0" smtClean="0">
                          <a:ln>
                            <a:noFill/>
                          </a:ln>
                          <a:solidFill>
                            <a:schemeClr val="tx1"/>
                          </a:solidFill>
                          <a:effectLst/>
                          <a:latin typeface="Times New Roman" pitchFamily="18" charset="0"/>
                          <a:cs typeface="Times New Roman" pitchFamily="18" charset="0"/>
                        </a:rPr>
                        <a:t>SWE in mm</a:t>
                      </a:r>
                      <a:endParaRPr kumimoji="0" lang="it-IT"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000" b="1" i="0" u="none" strike="noStrike" cap="none" normalizeH="0" baseline="0" dirty="0" err="1" smtClean="0">
                          <a:ln>
                            <a:noFill/>
                          </a:ln>
                          <a:solidFill>
                            <a:schemeClr val="tx1"/>
                          </a:solidFill>
                          <a:effectLst/>
                          <a:latin typeface="Times New Roman" pitchFamily="18" charset="0"/>
                          <a:cs typeface="Times New Roman" pitchFamily="18" charset="0"/>
                        </a:rPr>
                        <a:t>Heq</a:t>
                      </a:r>
                      <a:r>
                        <a:rPr kumimoji="0" lang="it-IT" sz="1000" b="1" i="0" u="none" strike="noStrike" cap="none" normalizeH="0" baseline="0" dirty="0" smtClean="0">
                          <a:ln>
                            <a:noFill/>
                          </a:ln>
                          <a:solidFill>
                            <a:schemeClr val="tx1"/>
                          </a:solidFill>
                          <a:effectLst/>
                          <a:latin typeface="Times New Roman" pitchFamily="18" charset="0"/>
                          <a:cs typeface="Times New Roman" pitchFamily="18" charset="0"/>
                        </a:rPr>
                        <a:t> altezza media di precipitazione equivalente in mm</a:t>
                      </a:r>
                      <a:endParaRPr kumimoji="0" lang="it-IT"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36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200" b="1" i="1" u="none" strike="noStrike" cap="none" normalizeH="0" baseline="0" smtClean="0">
                          <a:ln>
                            <a:noFill/>
                          </a:ln>
                          <a:solidFill>
                            <a:schemeClr val="tx1"/>
                          </a:solidFill>
                          <a:effectLst/>
                          <a:latin typeface="Times New Roman" pitchFamily="18" charset="0"/>
                          <a:cs typeface="Times New Roman" pitchFamily="18" charset="0"/>
                        </a:rPr>
                        <a:t>Fino a 200 m</a:t>
                      </a:r>
                      <a:endParaRPr kumimoji="0" lang="it-IT"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200" b="1" i="1" u="none" strike="noStrike" cap="none" normalizeH="0" baseline="0" smtClean="0">
                          <a:ln>
                            <a:noFill/>
                          </a:ln>
                          <a:solidFill>
                            <a:schemeClr val="tx1"/>
                          </a:solidFill>
                          <a:effectLst/>
                          <a:latin typeface="Times New Roman" pitchFamily="18" charset="0"/>
                          <a:cs typeface="Times New Roman" pitchFamily="18" charset="0"/>
                        </a:rPr>
                        <a:t>9,63</a:t>
                      </a:r>
                      <a:endParaRPr kumimoji="0" lang="it-IT"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dirty="0" smtClean="0">
                          <a:ln>
                            <a:noFill/>
                          </a:ln>
                          <a:solidFill>
                            <a:schemeClr val="tx1"/>
                          </a:solidFill>
                          <a:effectLst/>
                          <a:latin typeface="Times New Roman" pitchFamily="18" charset="0"/>
                          <a:cs typeface="Times New Roman" pitchFamily="18" charset="0"/>
                        </a:rPr>
                        <a:t>5</a:t>
                      </a:r>
                      <a:endParaRPr kumimoji="0" lang="it-IT"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21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200" b="1" i="1" u="none" strike="noStrike" cap="none" normalizeH="0" baseline="0" smtClean="0">
                          <a:ln>
                            <a:noFill/>
                          </a:ln>
                          <a:solidFill>
                            <a:schemeClr val="tx1"/>
                          </a:solidFill>
                          <a:effectLst/>
                          <a:latin typeface="Times New Roman" pitchFamily="18" charset="0"/>
                          <a:cs typeface="Times New Roman" pitchFamily="18" charset="0"/>
                        </a:rPr>
                        <a:t>Fino a 400 m</a:t>
                      </a:r>
                      <a:endParaRPr kumimoji="0" lang="it-IT"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200" b="1" i="1" u="none" strike="noStrike" cap="none" normalizeH="0" baseline="0" smtClean="0">
                          <a:ln>
                            <a:noFill/>
                          </a:ln>
                          <a:solidFill>
                            <a:schemeClr val="tx1"/>
                          </a:solidFill>
                          <a:effectLst/>
                          <a:latin typeface="Times New Roman" pitchFamily="18" charset="0"/>
                          <a:cs typeface="Times New Roman" pitchFamily="18" charset="0"/>
                        </a:rPr>
                        <a:t>16,26</a:t>
                      </a:r>
                      <a:endParaRPr kumimoji="0" lang="it-IT"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dirty="0" smtClean="0">
                          <a:ln>
                            <a:noFill/>
                          </a:ln>
                          <a:solidFill>
                            <a:schemeClr val="tx1"/>
                          </a:solidFill>
                          <a:effectLst/>
                          <a:latin typeface="Times New Roman" pitchFamily="18" charset="0"/>
                          <a:cs typeface="Times New Roman" pitchFamily="18" charset="0"/>
                        </a:rPr>
                        <a:t>1,5</a:t>
                      </a:r>
                      <a:endParaRPr kumimoji="0" lang="it-IT"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21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200" b="1" i="1" u="none" strike="noStrike" cap="none" normalizeH="0" baseline="0" smtClean="0">
                          <a:ln>
                            <a:noFill/>
                          </a:ln>
                          <a:solidFill>
                            <a:schemeClr val="tx1"/>
                          </a:solidFill>
                          <a:effectLst/>
                          <a:latin typeface="Times New Roman" pitchFamily="18" charset="0"/>
                          <a:cs typeface="Times New Roman" pitchFamily="18" charset="0"/>
                        </a:rPr>
                        <a:t>Fino a 600 m</a:t>
                      </a:r>
                      <a:endParaRPr kumimoji="0" lang="it-IT"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200" b="1" i="1" u="none" strike="noStrike" cap="none" normalizeH="0" baseline="0" smtClean="0">
                          <a:ln>
                            <a:noFill/>
                          </a:ln>
                          <a:solidFill>
                            <a:schemeClr val="tx1"/>
                          </a:solidFill>
                          <a:effectLst/>
                          <a:latin typeface="Times New Roman" pitchFamily="18" charset="0"/>
                          <a:cs typeface="Times New Roman" pitchFamily="18" charset="0"/>
                        </a:rPr>
                        <a:t>22,89</a:t>
                      </a:r>
                      <a:endParaRPr kumimoji="0" lang="it-IT"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dirty="0" smtClean="0">
                          <a:ln>
                            <a:noFill/>
                          </a:ln>
                          <a:solidFill>
                            <a:schemeClr val="tx1"/>
                          </a:solidFill>
                          <a:effectLst/>
                          <a:latin typeface="Times New Roman" pitchFamily="18" charset="0"/>
                          <a:cs typeface="Times New Roman" pitchFamily="18" charset="0"/>
                        </a:rPr>
                        <a:t>2,6</a:t>
                      </a:r>
                      <a:endParaRPr kumimoji="0" lang="it-IT"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36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200" b="1" i="1" u="none" strike="noStrike" cap="none" normalizeH="0" baseline="0" smtClean="0">
                          <a:ln>
                            <a:noFill/>
                          </a:ln>
                          <a:solidFill>
                            <a:schemeClr val="tx1"/>
                          </a:solidFill>
                          <a:effectLst/>
                          <a:latin typeface="Times New Roman" pitchFamily="18" charset="0"/>
                          <a:cs typeface="Times New Roman" pitchFamily="18" charset="0"/>
                        </a:rPr>
                        <a:t>Fino a 800 m</a:t>
                      </a:r>
                      <a:endParaRPr kumimoji="0" lang="it-IT"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200" b="1" i="1" u="none" strike="noStrike" cap="none" normalizeH="0" baseline="0" smtClean="0">
                          <a:ln>
                            <a:noFill/>
                          </a:ln>
                          <a:solidFill>
                            <a:schemeClr val="tx1"/>
                          </a:solidFill>
                          <a:effectLst/>
                          <a:latin typeface="Times New Roman" pitchFamily="18" charset="0"/>
                          <a:cs typeface="Times New Roman" pitchFamily="18" charset="0"/>
                        </a:rPr>
                        <a:t>29,52</a:t>
                      </a:r>
                      <a:endParaRPr kumimoji="0" lang="it-IT"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dirty="0" smtClean="0">
                          <a:ln>
                            <a:noFill/>
                          </a:ln>
                          <a:solidFill>
                            <a:schemeClr val="tx1"/>
                          </a:solidFill>
                          <a:effectLst/>
                          <a:latin typeface="Times New Roman" pitchFamily="18" charset="0"/>
                          <a:cs typeface="Times New Roman" pitchFamily="18" charset="0"/>
                        </a:rPr>
                        <a:t>3,1</a:t>
                      </a:r>
                      <a:endParaRPr kumimoji="0" lang="it-IT"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21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200" b="1" i="1" u="none" strike="noStrike" cap="none" normalizeH="0" baseline="0" smtClean="0">
                          <a:ln>
                            <a:noFill/>
                          </a:ln>
                          <a:solidFill>
                            <a:schemeClr val="tx1"/>
                          </a:solidFill>
                          <a:effectLst/>
                          <a:latin typeface="Times New Roman" pitchFamily="18" charset="0"/>
                          <a:cs typeface="Times New Roman" pitchFamily="18" charset="0"/>
                        </a:rPr>
                        <a:t>Fino a 1000 m</a:t>
                      </a:r>
                      <a:endParaRPr kumimoji="0" lang="it-IT"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200" b="1" i="1" u="none" strike="noStrike" cap="none" normalizeH="0" baseline="0" smtClean="0">
                          <a:ln>
                            <a:noFill/>
                          </a:ln>
                          <a:solidFill>
                            <a:schemeClr val="tx1"/>
                          </a:solidFill>
                          <a:effectLst/>
                          <a:latin typeface="Times New Roman" pitchFamily="18" charset="0"/>
                          <a:cs typeface="Times New Roman" pitchFamily="18" charset="0"/>
                        </a:rPr>
                        <a:t>36,15</a:t>
                      </a:r>
                      <a:endParaRPr kumimoji="0" lang="it-IT"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dirty="0" smtClean="0">
                          <a:ln>
                            <a:noFill/>
                          </a:ln>
                          <a:solidFill>
                            <a:schemeClr val="tx1"/>
                          </a:solidFill>
                          <a:effectLst/>
                          <a:latin typeface="Times New Roman" pitchFamily="18" charset="0"/>
                          <a:cs typeface="Times New Roman" pitchFamily="18" charset="0"/>
                        </a:rPr>
                        <a:t>2,4</a:t>
                      </a:r>
                      <a:endParaRPr kumimoji="0" lang="it-IT"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36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200" b="1" i="1" u="none" strike="noStrike" cap="none" normalizeH="0" baseline="0" smtClean="0">
                          <a:ln>
                            <a:noFill/>
                          </a:ln>
                          <a:solidFill>
                            <a:schemeClr val="tx1"/>
                          </a:solidFill>
                          <a:effectLst/>
                          <a:latin typeface="Times New Roman" pitchFamily="18" charset="0"/>
                          <a:cs typeface="Times New Roman" pitchFamily="18" charset="0"/>
                        </a:rPr>
                        <a:t>Fino a 1200 m</a:t>
                      </a:r>
                      <a:endParaRPr kumimoji="0" lang="it-IT"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200" b="1" i="1" u="none" strike="noStrike" cap="none" normalizeH="0" baseline="0" smtClean="0">
                          <a:ln>
                            <a:noFill/>
                          </a:ln>
                          <a:solidFill>
                            <a:schemeClr val="tx1"/>
                          </a:solidFill>
                          <a:effectLst/>
                          <a:latin typeface="Times New Roman" pitchFamily="18" charset="0"/>
                          <a:cs typeface="Times New Roman" pitchFamily="18" charset="0"/>
                        </a:rPr>
                        <a:t>42,78</a:t>
                      </a:r>
                      <a:endParaRPr kumimoji="0" lang="it-IT"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dirty="0" smtClean="0">
                          <a:ln>
                            <a:noFill/>
                          </a:ln>
                          <a:solidFill>
                            <a:schemeClr val="tx1"/>
                          </a:solidFill>
                          <a:effectLst/>
                          <a:latin typeface="Times New Roman" pitchFamily="18" charset="0"/>
                          <a:cs typeface="Times New Roman" pitchFamily="18" charset="0"/>
                        </a:rPr>
                        <a:t>1,9</a:t>
                      </a:r>
                      <a:endParaRPr kumimoji="0" lang="it-IT"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21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200" b="1" i="1" u="none" strike="noStrike" cap="none" normalizeH="0" baseline="0" smtClean="0">
                          <a:ln>
                            <a:noFill/>
                          </a:ln>
                          <a:solidFill>
                            <a:schemeClr val="tx1"/>
                          </a:solidFill>
                          <a:effectLst/>
                          <a:latin typeface="Times New Roman" pitchFamily="18" charset="0"/>
                          <a:cs typeface="Times New Roman" pitchFamily="18" charset="0"/>
                        </a:rPr>
                        <a:t>Fino a 1400 m</a:t>
                      </a:r>
                      <a:endParaRPr kumimoji="0" lang="it-IT"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200" b="1" i="1" u="none" strike="noStrike" cap="none" normalizeH="0" baseline="0" smtClean="0">
                          <a:ln>
                            <a:noFill/>
                          </a:ln>
                          <a:solidFill>
                            <a:schemeClr val="tx1"/>
                          </a:solidFill>
                          <a:effectLst/>
                          <a:latin typeface="Times New Roman" pitchFamily="18" charset="0"/>
                          <a:cs typeface="Times New Roman" pitchFamily="18" charset="0"/>
                        </a:rPr>
                        <a:t>49,41</a:t>
                      </a:r>
                      <a:endParaRPr kumimoji="0" lang="it-IT"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dirty="0" smtClean="0">
                          <a:ln>
                            <a:noFill/>
                          </a:ln>
                          <a:solidFill>
                            <a:schemeClr val="tx1"/>
                          </a:solidFill>
                          <a:effectLst/>
                          <a:latin typeface="Times New Roman" pitchFamily="18" charset="0"/>
                          <a:cs typeface="Times New Roman" pitchFamily="18" charset="0"/>
                        </a:rPr>
                        <a:t>1,4</a:t>
                      </a:r>
                      <a:endParaRPr kumimoji="0" lang="it-IT"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36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200" b="1" i="1" u="none" strike="noStrike" cap="none" normalizeH="0" baseline="0" smtClean="0">
                          <a:ln>
                            <a:noFill/>
                          </a:ln>
                          <a:solidFill>
                            <a:schemeClr val="tx1"/>
                          </a:solidFill>
                          <a:effectLst/>
                          <a:latin typeface="Times New Roman" pitchFamily="18" charset="0"/>
                          <a:cs typeface="Times New Roman" pitchFamily="18" charset="0"/>
                        </a:rPr>
                        <a:t>Oltre i 1400 m</a:t>
                      </a:r>
                      <a:endParaRPr kumimoji="0" lang="it-IT"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200" b="1" i="1" u="none" strike="noStrike" cap="none" normalizeH="0" baseline="0" smtClean="0">
                          <a:ln>
                            <a:noFill/>
                          </a:ln>
                          <a:solidFill>
                            <a:schemeClr val="tx1"/>
                          </a:solidFill>
                          <a:effectLst/>
                          <a:latin typeface="Times New Roman" pitchFamily="18" charset="0"/>
                          <a:cs typeface="Times New Roman" pitchFamily="18" charset="0"/>
                        </a:rPr>
                        <a:t>56,04</a:t>
                      </a:r>
                      <a:endParaRPr kumimoji="0" lang="it-IT" sz="18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dirty="0" smtClean="0">
                          <a:ln>
                            <a:noFill/>
                          </a:ln>
                          <a:solidFill>
                            <a:schemeClr val="tx1"/>
                          </a:solidFill>
                          <a:effectLst/>
                          <a:latin typeface="Times New Roman" pitchFamily="18" charset="0"/>
                          <a:cs typeface="Times New Roman" pitchFamily="18" charset="0"/>
                        </a:rPr>
                        <a:t>1,3</a:t>
                      </a:r>
                      <a:endParaRPr kumimoji="0" lang="it-IT"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21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0" i="1" u="none" strike="noStrike" cap="none" normalizeH="0" baseline="0" smtClean="0">
                          <a:ln>
                            <a:noFill/>
                          </a:ln>
                          <a:solidFill>
                            <a:schemeClr val="tx1"/>
                          </a:solidFill>
                          <a:effectLst/>
                          <a:latin typeface="Times New Roman" pitchFamily="18" charset="0"/>
                          <a:cs typeface="Times New Roman" pitchFamily="18" charset="0"/>
                        </a:rPr>
                        <a:t>-</a:t>
                      </a:r>
                      <a:endParaRPr kumimoji="0" lang="it-IT"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smtClean="0">
                          <a:ln>
                            <a:noFill/>
                          </a:ln>
                          <a:solidFill>
                            <a:schemeClr val="tx1"/>
                          </a:solidFill>
                          <a:effectLst/>
                          <a:latin typeface="Times New Roman" pitchFamily="18" charset="0"/>
                          <a:cs typeface="Times New Roman" pitchFamily="18" charset="0"/>
                        </a:rPr>
                        <a:t>-</a:t>
                      </a:r>
                      <a:endParaRPr kumimoji="0" lang="it-IT"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1" i="0" u="none" strike="noStrike" cap="none" normalizeH="0" baseline="0" dirty="0" smtClean="0">
                          <a:ln>
                            <a:noFill/>
                          </a:ln>
                          <a:solidFill>
                            <a:schemeClr val="tx1"/>
                          </a:solidFill>
                          <a:effectLst/>
                          <a:latin typeface="Times New Roman" pitchFamily="18" charset="0"/>
                          <a:cs typeface="Times New Roman" pitchFamily="18" charset="0"/>
                        </a:rPr>
                        <a:t>Totale 19,3 mm distribuiti sui bacini</a:t>
                      </a:r>
                      <a:endParaRPr kumimoji="0" lang="it-IT"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548680"/>
            <a:ext cx="4572000" cy="830997"/>
          </a:xfrm>
          <a:prstGeom prst="rect">
            <a:avLst/>
          </a:prstGeom>
        </p:spPr>
        <p:txBody>
          <a:bodyPr wrap="square">
            <a:spAutoFit/>
          </a:bodyPr>
          <a:lstStyle/>
          <a:p>
            <a:pPr algn="ctr"/>
            <a:r>
              <a:rPr lang="it-IT" sz="1600" dirty="0" smtClean="0">
                <a:latin typeface="Arial Rounded MT Bold" pitchFamily="34" charset="0"/>
              </a:rPr>
              <a:t>Decreto Capo Dipartimento Rep. </a:t>
            </a:r>
            <a:r>
              <a:rPr lang="it-IT" sz="1600" dirty="0" err="1">
                <a:latin typeface="Arial Rounded MT Bold" pitchFamily="34" charset="0"/>
              </a:rPr>
              <a:t>n</a:t>
            </a:r>
            <a:r>
              <a:rPr lang="it-IT" sz="1600" dirty="0" err="1" smtClean="0">
                <a:latin typeface="Arial Rounded MT Bold" pitchFamily="34" charset="0"/>
              </a:rPr>
              <a:t>°</a:t>
            </a:r>
            <a:r>
              <a:rPr lang="it-IT" sz="1600" dirty="0" smtClean="0">
                <a:latin typeface="Arial Rounded MT Bold" pitchFamily="34" charset="0"/>
              </a:rPr>
              <a:t> 2412 dell’08 giugno 2005 “Istituzione del Gruppo Tecnico – settore neve e valanghe – </a:t>
            </a:r>
          </a:p>
        </p:txBody>
      </p:sp>
      <p:cxnSp>
        <p:nvCxnSpPr>
          <p:cNvPr id="5" name="Connettore 2 4"/>
          <p:cNvCxnSpPr/>
          <p:nvPr/>
        </p:nvCxnSpPr>
        <p:spPr>
          <a:xfrm>
            <a:off x="4499992" y="980728"/>
            <a:ext cx="1080120" cy="1"/>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sp>
        <p:nvSpPr>
          <p:cNvPr id="6" name="Rettangolo 5"/>
          <p:cNvSpPr/>
          <p:nvPr/>
        </p:nvSpPr>
        <p:spPr>
          <a:xfrm>
            <a:off x="5652120" y="692696"/>
            <a:ext cx="3491880" cy="584775"/>
          </a:xfrm>
          <a:prstGeom prst="rect">
            <a:avLst/>
          </a:prstGeom>
        </p:spPr>
        <p:txBody>
          <a:bodyPr wrap="square">
            <a:spAutoFit/>
          </a:bodyPr>
          <a:lstStyle/>
          <a:p>
            <a:pPr algn="ctr"/>
            <a:r>
              <a:rPr lang="it-IT" sz="1600" dirty="0">
                <a:latin typeface="Arial Rounded MT Bold" pitchFamily="34" charset="0"/>
              </a:rPr>
              <a:t> </a:t>
            </a:r>
            <a:r>
              <a:rPr lang="it-IT" sz="1600" dirty="0" smtClean="0">
                <a:latin typeface="Arial Rounded MT Bold" pitchFamily="34" charset="0"/>
              </a:rPr>
              <a:t>Documento Tecnico redatto dal </a:t>
            </a:r>
            <a:r>
              <a:rPr lang="it-IT" sz="1600" dirty="0" err="1" smtClean="0">
                <a:latin typeface="Arial Rounded MT Bold" pitchFamily="34" charset="0"/>
              </a:rPr>
              <a:t>GdL</a:t>
            </a:r>
            <a:r>
              <a:rPr lang="it-IT" sz="1600" dirty="0" smtClean="0">
                <a:latin typeface="Arial Rounded MT Bold" pitchFamily="34" charset="0"/>
              </a:rPr>
              <a:t> del 27 ottobre 2005</a:t>
            </a:r>
          </a:p>
        </p:txBody>
      </p:sp>
      <p:sp>
        <p:nvSpPr>
          <p:cNvPr id="7" name="Rettangolo 6"/>
          <p:cNvSpPr/>
          <p:nvPr/>
        </p:nvSpPr>
        <p:spPr>
          <a:xfrm>
            <a:off x="0" y="1916832"/>
            <a:ext cx="3505200" cy="1477328"/>
          </a:xfrm>
          <a:prstGeom prst="rect">
            <a:avLst/>
          </a:prstGeom>
        </p:spPr>
        <p:txBody>
          <a:bodyPr wrap="square">
            <a:spAutoFit/>
          </a:bodyPr>
          <a:lstStyle/>
          <a:p>
            <a:r>
              <a:rPr lang="it-IT" dirty="0" smtClean="0">
                <a:latin typeface="Arial Rounded MT Bold" pitchFamily="34" charset="0"/>
              </a:rPr>
              <a:t>Decreto Capo Dipartimento Rep. </a:t>
            </a:r>
            <a:r>
              <a:rPr lang="it-IT" dirty="0" err="1">
                <a:latin typeface="Arial Rounded MT Bold" pitchFamily="34" charset="0"/>
              </a:rPr>
              <a:t>n</a:t>
            </a:r>
            <a:r>
              <a:rPr lang="it-IT" dirty="0" err="1" smtClean="0">
                <a:latin typeface="Arial Rounded MT Bold" pitchFamily="34" charset="0"/>
              </a:rPr>
              <a:t>°</a:t>
            </a:r>
            <a:r>
              <a:rPr lang="it-IT" dirty="0" smtClean="0">
                <a:latin typeface="Arial Rounded MT Bold" pitchFamily="34" charset="0"/>
              </a:rPr>
              <a:t> 2381 del 24 maggio 2012 “Istituzione del Gruppo Tecnico – settore neve e valanghe – </a:t>
            </a:r>
          </a:p>
        </p:txBody>
      </p:sp>
      <p:sp>
        <p:nvSpPr>
          <p:cNvPr id="8" name="Rettangolo 7"/>
          <p:cNvSpPr/>
          <p:nvPr/>
        </p:nvSpPr>
        <p:spPr>
          <a:xfrm>
            <a:off x="0" y="0"/>
            <a:ext cx="9144000" cy="461665"/>
          </a:xfrm>
          <a:prstGeom prst="rect">
            <a:avLst/>
          </a:prstGeom>
        </p:spPr>
        <p:txBody>
          <a:bodyPr wrap="square">
            <a:spAutoFit/>
          </a:bodyPr>
          <a:lstStyle/>
          <a:p>
            <a:pPr algn="ctr"/>
            <a:r>
              <a:rPr lang="it-IT" sz="2400" b="1" dirty="0" smtClean="0">
                <a:latin typeface="Arial Rounded MT Bold" pitchFamily="34" charset="0"/>
              </a:rPr>
              <a:t>Gruppo Tecnico - Neve e Valanghe -</a:t>
            </a:r>
            <a:endParaRPr lang="it-IT" sz="2400" b="1" dirty="0"/>
          </a:p>
        </p:txBody>
      </p:sp>
      <p:pic>
        <p:nvPicPr>
          <p:cNvPr id="16386" name="Picture 2"/>
          <p:cNvPicPr>
            <a:picLocks noChangeAspect="1" noChangeArrowheads="1"/>
          </p:cNvPicPr>
          <p:nvPr/>
        </p:nvPicPr>
        <p:blipFill>
          <a:blip r:embed="rId2" cstate="print"/>
          <a:srcRect/>
          <a:stretch>
            <a:fillRect/>
          </a:stretch>
        </p:blipFill>
        <p:spPr bwMode="auto">
          <a:xfrm>
            <a:off x="3505200" y="1447800"/>
            <a:ext cx="4038600" cy="5430692"/>
          </a:xfrm>
          <a:prstGeom prst="rect">
            <a:avLst/>
          </a:prstGeom>
          <a:noFill/>
          <a:ln w="9525">
            <a:solidFill>
              <a:schemeClr val="dk1">
                <a:shade val="95000"/>
                <a:satMod val="105000"/>
              </a:schemeClr>
            </a:solid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AERONET_Rome_Tor_Vergata_2013051_terra_500m.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AERONET_Rome_Tor_Vergata_2013051_terra_367_500m.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AERONET_Rome_Tor_Vergata_2007205_terra_250m.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4"/>
          <p:cNvSpPr txBox="1">
            <a:spLocks noChangeArrowheads="1"/>
          </p:cNvSpPr>
          <p:nvPr/>
        </p:nvSpPr>
        <p:spPr bwMode="auto">
          <a:xfrm>
            <a:off x="0" y="941725"/>
            <a:ext cx="9144000" cy="3847207"/>
          </a:xfrm>
          <a:prstGeom prst="rect">
            <a:avLst/>
          </a:prstGeom>
          <a:noFill/>
          <a:ln w="9525">
            <a:noFill/>
            <a:miter lim="800000"/>
            <a:headEnd/>
            <a:tailEnd/>
          </a:ln>
        </p:spPr>
        <p:txBody>
          <a:bodyPr wrap="square">
            <a:spAutoFit/>
          </a:bodyPr>
          <a:lstStyle/>
          <a:p>
            <a:pPr algn="ctr"/>
            <a:r>
              <a:rPr lang="it-IT" sz="2800" b="1" dirty="0" smtClean="0">
                <a:solidFill>
                  <a:schemeClr val="hlink"/>
                </a:solidFill>
              </a:rPr>
              <a:t>Altre Criticità</a:t>
            </a:r>
          </a:p>
          <a:p>
            <a:pPr algn="ctr"/>
            <a:r>
              <a:rPr lang="it-IT" sz="2400" b="1" dirty="0" smtClean="0">
                <a:solidFill>
                  <a:schemeClr val="hlink"/>
                </a:solidFill>
              </a:rPr>
              <a:t>Orario acquisizione del palmare</a:t>
            </a:r>
          </a:p>
          <a:p>
            <a:pPr algn="ctr"/>
            <a:r>
              <a:rPr lang="it-IT" sz="2400" b="1" dirty="0" smtClean="0"/>
              <a:t>Pochi casi verificati</a:t>
            </a:r>
          </a:p>
          <a:p>
            <a:r>
              <a:rPr lang="it-IT" sz="2400" b="1" dirty="0" smtClean="0"/>
              <a:t>Viene fornito un rilievo con un orario non esatto (per esempio un orario futuro)</a:t>
            </a:r>
          </a:p>
          <a:p>
            <a:r>
              <a:rPr lang="it-IT" sz="2400" b="1" dirty="0" smtClean="0"/>
              <a:t>Questo rilievo se viene identificato non viene preso in considerazione</a:t>
            </a:r>
          </a:p>
          <a:p>
            <a:endParaRPr lang="it-IT" sz="2400" b="1" dirty="0" smtClean="0"/>
          </a:p>
          <a:p>
            <a:pPr algn="ctr"/>
            <a:r>
              <a:rPr lang="it-IT" sz="2400" b="1" dirty="0" smtClean="0">
                <a:solidFill>
                  <a:schemeClr val="hlink"/>
                </a:solidFill>
              </a:rPr>
              <a:t>Codici </a:t>
            </a:r>
            <a:r>
              <a:rPr lang="it-IT" sz="2400" b="1" dirty="0" err="1" smtClean="0">
                <a:solidFill>
                  <a:schemeClr val="hlink"/>
                </a:solidFill>
              </a:rPr>
              <a:t>Meteomont</a:t>
            </a:r>
            <a:endParaRPr lang="it-IT" sz="2400" b="1" dirty="0" smtClean="0">
              <a:solidFill>
                <a:schemeClr val="hlink"/>
              </a:solidFill>
            </a:endParaRPr>
          </a:p>
          <a:p>
            <a:pPr algn="ctr"/>
            <a:r>
              <a:rPr lang="it-IT" sz="2400" b="1" dirty="0" smtClean="0"/>
              <a:t>In alcuni rilievi vengono forniti i codici </a:t>
            </a:r>
            <a:r>
              <a:rPr lang="it-IT" sz="2400" b="1" dirty="0" err="1" smtClean="0"/>
              <a:t>Meteomont</a:t>
            </a:r>
            <a:r>
              <a:rPr lang="it-IT" sz="2400" b="1" dirty="0" smtClean="0"/>
              <a:t> (800, 899 ecc..)</a:t>
            </a:r>
          </a:p>
          <a:p>
            <a:pPr algn="ctr"/>
            <a:r>
              <a:rPr lang="it-IT" sz="2400" b="1" dirty="0" smtClean="0"/>
              <a:t>In questo caso i dati vengono modificati</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Rectangle 4"/>
          <p:cNvSpPr>
            <a:spLocks noRot="1" noChangeArrowheads="1"/>
          </p:cNvSpPr>
          <p:nvPr/>
        </p:nvSpPr>
        <p:spPr bwMode="auto">
          <a:xfrm>
            <a:off x="533400" y="5105400"/>
            <a:ext cx="8229600" cy="1143000"/>
          </a:xfrm>
          <a:prstGeom prst="rect">
            <a:avLst/>
          </a:prstGeom>
          <a:noFill/>
          <a:ln w="9525">
            <a:noFill/>
            <a:miter lim="800000"/>
            <a:headEnd/>
            <a:tailEnd/>
          </a:ln>
          <a:effectLst/>
        </p:spPr>
        <p:txBody>
          <a:bodyPr anchor="ctr"/>
          <a:lstStyle/>
          <a:p>
            <a:pPr algn="ctr">
              <a:defRPr/>
            </a:pPr>
            <a:endParaRPr lang="it-IT" sz="2800" b="1" dirty="0" smtClean="0">
              <a:solidFill>
                <a:schemeClr val="tx2"/>
              </a:solidFill>
              <a:effectLst>
                <a:outerShdw blurRad="38100" dist="38100" dir="2700000" algn="tl">
                  <a:srgbClr val="000000"/>
                </a:outerShdw>
              </a:effectLst>
            </a:endParaRPr>
          </a:p>
          <a:p>
            <a:pPr algn="ctr">
              <a:defRPr/>
            </a:pPr>
            <a:endParaRPr lang="it-IT" sz="2800" b="1" dirty="0" smtClean="0">
              <a:solidFill>
                <a:schemeClr val="tx2"/>
              </a:solidFill>
              <a:effectLst>
                <a:outerShdw blurRad="38100" dist="38100" dir="2700000" algn="tl">
                  <a:srgbClr val="000000"/>
                </a:outerShdw>
              </a:effectLst>
            </a:endParaRPr>
          </a:p>
          <a:p>
            <a:pPr algn="ctr">
              <a:defRPr/>
            </a:pPr>
            <a:endParaRPr lang="it-IT" sz="2800" b="1" dirty="0" smtClean="0">
              <a:solidFill>
                <a:schemeClr val="tx2"/>
              </a:solidFill>
              <a:effectLst>
                <a:outerShdw blurRad="38100" dist="38100" dir="2700000" algn="tl">
                  <a:srgbClr val="000000"/>
                </a:outerShdw>
              </a:effectLst>
            </a:endParaRPr>
          </a:p>
          <a:p>
            <a:pPr algn="ctr">
              <a:defRPr/>
            </a:pPr>
            <a:r>
              <a:rPr lang="it-IT" sz="2800" b="1" dirty="0" smtClean="0">
                <a:solidFill>
                  <a:schemeClr val="tx2"/>
                </a:solidFill>
                <a:effectLst>
                  <a:outerShdw blurRad="38100" dist="38100" dir="2700000" algn="tl">
                    <a:srgbClr val="000000"/>
                  </a:outerShdw>
                </a:effectLst>
              </a:rPr>
              <a:t>Ing</a:t>
            </a:r>
            <a:r>
              <a:rPr lang="it-IT" sz="2800" b="1" dirty="0">
                <a:solidFill>
                  <a:schemeClr val="tx2"/>
                </a:solidFill>
                <a:effectLst>
                  <a:outerShdw blurRad="38100" dist="38100" dir="2700000" algn="tl">
                    <a:srgbClr val="000000"/>
                  </a:outerShdw>
                </a:effectLst>
              </a:rPr>
              <a:t>. Mario Barbani</a:t>
            </a:r>
            <a:br>
              <a:rPr lang="it-IT" sz="2800" b="1" dirty="0">
                <a:solidFill>
                  <a:schemeClr val="tx2"/>
                </a:solidFill>
                <a:effectLst>
                  <a:outerShdw blurRad="38100" dist="38100" dir="2700000" algn="tl">
                    <a:srgbClr val="000000"/>
                  </a:outerShdw>
                </a:effectLst>
              </a:rPr>
            </a:br>
            <a:r>
              <a:rPr lang="it-IT" sz="2800" b="1" dirty="0">
                <a:solidFill>
                  <a:schemeClr val="tx2"/>
                </a:solidFill>
                <a:effectLst>
                  <a:outerShdw blurRad="38100" dist="38100" dir="2700000" algn="tl">
                    <a:srgbClr val="000000"/>
                  </a:outerShdw>
                </a:effectLst>
                <a:hlinkClick r:id="rId2"/>
              </a:rPr>
              <a:t>mario.barbani@protezionecivile.it</a:t>
            </a:r>
            <a:r>
              <a:rPr lang="it-IT" sz="2800" b="1" dirty="0">
                <a:solidFill>
                  <a:schemeClr val="tx2"/>
                </a:solidFill>
                <a:effectLst>
                  <a:outerShdw blurRad="38100" dist="38100" dir="2700000" algn="tl">
                    <a:srgbClr val="000000"/>
                  </a:outerShdw>
                </a:effectLst>
              </a:rPr>
              <a:t/>
            </a:r>
            <a:br>
              <a:rPr lang="it-IT" sz="2800" b="1" dirty="0">
                <a:solidFill>
                  <a:schemeClr val="tx2"/>
                </a:solidFill>
                <a:effectLst>
                  <a:outerShdw blurRad="38100" dist="38100" dir="2700000" algn="tl">
                    <a:srgbClr val="000000"/>
                  </a:outerShdw>
                </a:effectLst>
              </a:rPr>
            </a:br>
            <a:r>
              <a:rPr lang="it-IT" sz="2800" b="1" dirty="0">
                <a:solidFill>
                  <a:schemeClr val="tx2"/>
                </a:solidFill>
                <a:effectLst>
                  <a:outerShdw blurRad="38100" dist="38100" dir="2700000" algn="tl">
                    <a:srgbClr val="000000"/>
                  </a:outerShdw>
                </a:effectLst>
              </a:rPr>
              <a:t/>
            </a:r>
            <a:br>
              <a:rPr lang="it-IT" sz="2800" b="1" dirty="0">
                <a:solidFill>
                  <a:schemeClr val="tx2"/>
                </a:solidFill>
                <a:effectLst>
                  <a:outerShdw blurRad="38100" dist="38100" dir="2700000" algn="tl">
                    <a:srgbClr val="000000"/>
                  </a:outerShdw>
                </a:effectLst>
              </a:rPr>
            </a:br>
            <a:endParaRPr lang="it-IT" sz="2800" b="1" dirty="0">
              <a:solidFill>
                <a:schemeClr val="tx2"/>
              </a:solidFill>
              <a:effectLst>
                <a:outerShdw blurRad="38100" dist="38100" dir="2700000" algn="tl">
                  <a:srgbClr val="000000"/>
                </a:outerShdw>
              </a:effectLst>
            </a:endParaRPr>
          </a:p>
        </p:txBody>
      </p:sp>
      <p:sp>
        <p:nvSpPr>
          <p:cNvPr id="65538" name="Rectangle 2"/>
          <p:cNvSpPr>
            <a:spLocks noGrp="1" noRot="1" noChangeArrowheads="1"/>
          </p:cNvSpPr>
          <p:nvPr>
            <p:ph type="title"/>
          </p:nvPr>
        </p:nvSpPr>
        <p:spPr>
          <a:xfrm>
            <a:off x="457200" y="0"/>
            <a:ext cx="8229600" cy="1143000"/>
          </a:xfrm>
        </p:spPr>
        <p:txBody>
          <a:bodyPr/>
          <a:lstStyle/>
          <a:p>
            <a:pPr eaLnBrk="1" hangingPunct="1">
              <a:defRPr/>
            </a:pPr>
            <a:r>
              <a:rPr lang="it-IT" i="1" dirty="0" smtClean="0">
                <a:solidFill>
                  <a:schemeClr val="hlink"/>
                </a:solidFill>
              </a:rPr>
              <a:t>Grazie per la cortese attenzione</a:t>
            </a:r>
          </a:p>
        </p:txBody>
      </p:sp>
      <p:pic>
        <p:nvPicPr>
          <p:cNvPr id="8" name="Immagine 7" descr="nuovologodpc.jpg"/>
          <p:cNvPicPr>
            <a:picLocks noChangeAspect="1"/>
          </p:cNvPicPr>
          <p:nvPr/>
        </p:nvPicPr>
        <p:blipFill>
          <a:blip r:embed="rId3" cstate="print"/>
          <a:stretch>
            <a:fillRect/>
          </a:stretch>
        </p:blipFill>
        <p:spPr>
          <a:xfrm>
            <a:off x="2743200" y="1143000"/>
            <a:ext cx="3839308" cy="36576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Text Box 5"/>
          <p:cNvSpPr txBox="1">
            <a:spLocks noChangeArrowheads="1"/>
          </p:cNvSpPr>
          <p:nvPr/>
        </p:nvSpPr>
        <p:spPr bwMode="auto">
          <a:xfrm>
            <a:off x="0" y="5305425"/>
            <a:ext cx="9144000" cy="457200"/>
          </a:xfrm>
          <a:prstGeom prst="rect">
            <a:avLst/>
          </a:prstGeom>
          <a:noFill/>
          <a:ln w="9525">
            <a:noFill/>
            <a:miter lim="800000"/>
            <a:headEnd/>
            <a:tailEnd/>
          </a:ln>
        </p:spPr>
        <p:txBody>
          <a:bodyPr>
            <a:spAutoFit/>
          </a:bodyPr>
          <a:lstStyle/>
          <a:p>
            <a:pPr algn="ctr">
              <a:spcBef>
                <a:spcPct val="50000"/>
              </a:spcBef>
            </a:pPr>
            <a:r>
              <a:rPr lang="it-IT" sz="2400" b="1"/>
              <a:t> </a:t>
            </a:r>
          </a:p>
        </p:txBody>
      </p:sp>
      <p:pic>
        <p:nvPicPr>
          <p:cNvPr id="34821" name="Picture 6"/>
          <p:cNvPicPr>
            <a:picLocks noChangeAspect="1" noChangeArrowheads="1"/>
          </p:cNvPicPr>
          <p:nvPr/>
        </p:nvPicPr>
        <p:blipFill>
          <a:blip r:embed="rId2" cstate="print"/>
          <a:srcRect/>
          <a:stretch>
            <a:fillRect/>
          </a:stretch>
        </p:blipFill>
        <p:spPr bwMode="auto">
          <a:xfrm>
            <a:off x="0" y="990600"/>
            <a:ext cx="6502400" cy="2557463"/>
          </a:xfrm>
          <a:prstGeom prst="rect">
            <a:avLst/>
          </a:prstGeom>
          <a:noFill/>
          <a:ln w="9525">
            <a:solidFill>
              <a:srgbClr val="000000"/>
            </a:solidFill>
            <a:miter lim="800000"/>
            <a:headEnd/>
            <a:tailEnd/>
          </a:ln>
        </p:spPr>
      </p:pic>
      <p:sp>
        <p:nvSpPr>
          <p:cNvPr id="34822" name="Text Box 7"/>
          <p:cNvSpPr txBox="1">
            <a:spLocks noChangeArrowheads="1"/>
          </p:cNvSpPr>
          <p:nvPr/>
        </p:nvSpPr>
        <p:spPr bwMode="auto">
          <a:xfrm>
            <a:off x="0" y="0"/>
            <a:ext cx="9144000" cy="1015663"/>
          </a:xfrm>
          <a:prstGeom prst="rect">
            <a:avLst/>
          </a:prstGeom>
          <a:noFill/>
          <a:ln w="9525">
            <a:noFill/>
            <a:miter lim="800000"/>
            <a:headEnd/>
            <a:tailEnd/>
          </a:ln>
        </p:spPr>
        <p:txBody>
          <a:bodyPr>
            <a:spAutoFit/>
          </a:bodyPr>
          <a:lstStyle/>
          <a:p>
            <a:pPr algn="ctr">
              <a:spcBef>
                <a:spcPct val="50000"/>
              </a:spcBef>
            </a:pPr>
            <a:r>
              <a:rPr lang="it-IT" sz="2400" b="1" dirty="0" smtClean="0"/>
              <a:t>Attivazione del sistema “Nevemont”</a:t>
            </a:r>
          </a:p>
          <a:p>
            <a:pPr algn="ctr">
              <a:spcBef>
                <a:spcPct val="50000"/>
              </a:spcBef>
            </a:pPr>
            <a:r>
              <a:rPr lang="it-IT" sz="2400" b="1" dirty="0" smtClean="0"/>
              <a:t>Continuo contatto con il Centro Operativo del CFS di Roma</a:t>
            </a:r>
            <a:endParaRPr lang="it-IT" sz="2400" b="1" dirty="0"/>
          </a:p>
        </p:txBody>
      </p:sp>
      <p:pic>
        <p:nvPicPr>
          <p:cNvPr id="34823" name="Picture 8"/>
          <p:cNvPicPr>
            <a:picLocks noChangeAspect="1" noChangeArrowheads="1"/>
          </p:cNvPicPr>
          <p:nvPr/>
        </p:nvPicPr>
        <p:blipFill>
          <a:blip r:embed="rId3" cstate="print"/>
          <a:srcRect/>
          <a:stretch>
            <a:fillRect/>
          </a:stretch>
        </p:blipFill>
        <p:spPr bwMode="auto">
          <a:xfrm>
            <a:off x="5410200" y="2590800"/>
            <a:ext cx="3763936" cy="4267200"/>
          </a:xfrm>
          <a:prstGeom prst="rect">
            <a:avLst/>
          </a:prstGeom>
          <a:noFill/>
          <a:ln w="9525">
            <a:solidFill>
              <a:srgbClr val="000000"/>
            </a:solidFill>
            <a:miter lim="800000"/>
            <a:headEnd/>
            <a:tailEnd/>
          </a:ln>
        </p:spPr>
      </p:pic>
      <p:sp>
        <p:nvSpPr>
          <p:cNvPr id="34824" name="Line 10"/>
          <p:cNvSpPr>
            <a:spLocks noChangeShapeType="1"/>
          </p:cNvSpPr>
          <p:nvPr/>
        </p:nvSpPr>
        <p:spPr bwMode="auto">
          <a:xfrm flipV="1">
            <a:off x="4343400" y="3429000"/>
            <a:ext cx="1752600" cy="2286000"/>
          </a:xfrm>
          <a:prstGeom prst="line">
            <a:avLst/>
          </a:prstGeom>
          <a:noFill/>
          <a:ln w="50800">
            <a:solidFill>
              <a:srgbClr val="FF0000"/>
            </a:solidFill>
            <a:round/>
            <a:headEnd/>
            <a:tailEnd type="triangle" w="med" len="med"/>
          </a:ln>
        </p:spPr>
        <p:txBody>
          <a:bodyPr/>
          <a:lstStyle/>
          <a:p>
            <a:endParaRPr lang="it-IT"/>
          </a:p>
        </p:txBody>
      </p:sp>
      <p:sp>
        <p:nvSpPr>
          <p:cNvPr id="34825" name="Line 11"/>
          <p:cNvSpPr>
            <a:spLocks noChangeShapeType="1"/>
          </p:cNvSpPr>
          <p:nvPr/>
        </p:nvSpPr>
        <p:spPr bwMode="auto">
          <a:xfrm flipV="1">
            <a:off x="4495800" y="4267200"/>
            <a:ext cx="2743200" cy="1676400"/>
          </a:xfrm>
          <a:prstGeom prst="line">
            <a:avLst/>
          </a:prstGeom>
          <a:noFill/>
          <a:ln w="50800">
            <a:solidFill>
              <a:srgbClr val="FF0000"/>
            </a:solidFill>
            <a:round/>
            <a:headEnd/>
            <a:tailEnd type="triangle" w="med" len="med"/>
          </a:ln>
        </p:spPr>
        <p:txBody>
          <a:bodyPr/>
          <a:lstStyle/>
          <a:p>
            <a:endParaRPr lang="it-IT"/>
          </a:p>
        </p:txBody>
      </p:sp>
      <p:sp>
        <p:nvSpPr>
          <p:cNvPr id="34826" name="Line 12"/>
          <p:cNvSpPr>
            <a:spLocks noChangeShapeType="1"/>
          </p:cNvSpPr>
          <p:nvPr/>
        </p:nvSpPr>
        <p:spPr bwMode="auto">
          <a:xfrm flipV="1">
            <a:off x="4572000" y="5105400"/>
            <a:ext cx="3505200" cy="1447800"/>
          </a:xfrm>
          <a:prstGeom prst="line">
            <a:avLst/>
          </a:prstGeom>
          <a:noFill/>
          <a:ln w="50800">
            <a:solidFill>
              <a:srgbClr val="FF0000"/>
            </a:solidFill>
            <a:round/>
            <a:headEnd/>
            <a:tailEnd type="triangle" w="med" len="med"/>
          </a:ln>
        </p:spPr>
        <p:txBody>
          <a:bodyPr/>
          <a:lstStyle/>
          <a:p>
            <a:endParaRPr lang="it-IT"/>
          </a:p>
        </p:txBody>
      </p:sp>
      <p:sp>
        <p:nvSpPr>
          <p:cNvPr id="34827" name="Text Box 25"/>
          <p:cNvSpPr txBox="1">
            <a:spLocks noChangeArrowheads="1"/>
          </p:cNvSpPr>
          <p:nvPr/>
        </p:nvSpPr>
        <p:spPr bwMode="auto">
          <a:xfrm>
            <a:off x="609600" y="5670550"/>
            <a:ext cx="3810000" cy="1187450"/>
          </a:xfrm>
          <a:prstGeom prst="rect">
            <a:avLst/>
          </a:prstGeom>
          <a:noFill/>
          <a:ln w="9525">
            <a:noFill/>
            <a:miter lim="800000"/>
            <a:headEnd/>
            <a:tailEnd/>
          </a:ln>
        </p:spPr>
        <p:txBody>
          <a:bodyPr>
            <a:spAutoFit/>
          </a:bodyPr>
          <a:lstStyle/>
          <a:p>
            <a:pPr algn="ctr">
              <a:spcBef>
                <a:spcPct val="50000"/>
              </a:spcBef>
            </a:pPr>
            <a:r>
              <a:rPr lang="it-IT" sz="2400" b="1" dirty="0"/>
              <a:t>Si attivano tutti i Comandi Stazione del CF alle quote e nelle Regioni indicate</a:t>
            </a:r>
          </a:p>
        </p:txBody>
      </p:sp>
      <p:sp>
        <p:nvSpPr>
          <p:cNvPr id="10" name="Text Box 25"/>
          <p:cNvSpPr txBox="1">
            <a:spLocks noChangeArrowheads="1"/>
          </p:cNvSpPr>
          <p:nvPr/>
        </p:nvSpPr>
        <p:spPr bwMode="auto">
          <a:xfrm>
            <a:off x="0" y="990600"/>
            <a:ext cx="9144000" cy="1569660"/>
          </a:xfrm>
          <a:prstGeom prst="rect">
            <a:avLst/>
          </a:prstGeom>
          <a:noFill/>
          <a:ln w="9525">
            <a:noFill/>
            <a:miter lim="800000"/>
            <a:headEnd/>
            <a:tailEnd/>
          </a:ln>
        </p:spPr>
        <p:txBody>
          <a:bodyPr wrap="square">
            <a:spAutoFit/>
          </a:bodyPr>
          <a:lstStyle/>
          <a:p>
            <a:pPr algn="ctr">
              <a:spcBef>
                <a:spcPct val="50000"/>
              </a:spcBef>
            </a:pPr>
            <a:r>
              <a:rPr lang="it-IT" sz="2400" b="1" dirty="0" smtClean="0">
                <a:solidFill>
                  <a:srgbClr val="FFC000"/>
                </a:solidFill>
              </a:rPr>
              <a:t>Dall’ultima riunione del Gruppo di Lavoro si è discussa  la possibilità di considerare i bollettini emessi dai servizi meteo regionali nelle Regioni che hanno un Centro Funzionale attivo secondo la Direttiva del 27 febbraio 2004</a:t>
            </a:r>
            <a:endParaRPr lang="it-IT" sz="2400" b="1" dirty="0">
              <a:solidFill>
                <a:srgbClr val="FFC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277 -0.05294 L 0.00277 0.28 " pathEditMode="relative" rAng="0" ptsTypes="AA">
                                      <p:cBhvr>
                                        <p:cTn id="6" dur="2000" fill="hold"/>
                                        <p:tgtEl>
                                          <p:spTgt spid="34821"/>
                                        </p:tgtEl>
                                        <p:attrNameLst>
                                          <p:attrName>ppt_x</p:attrName>
                                          <p:attrName>ppt_y</p:attrName>
                                        </p:attrNameLst>
                                      </p:cBhvr>
                                      <p:rCtr x="0" y="166"/>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rilievi_totali.jpg"/>
          <p:cNvPicPr>
            <a:picLocks noChangeAspect="1"/>
          </p:cNvPicPr>
          <p:nvPr/>
        </p:nvPicPr>
        <p:blipFill>
          <a:blip r:embed="rId2" cstate="print"/>
          <a:stretch>
            <a:fillRect/>
          </a:stretch>
        </p:blipFill>
        <p:spPr>
          <a:xfrm>
            <a:off x="990600" y="1676400"/>
            <a:ext cx="7331980" cy="5181600"/>
          </a:xfrm>
          <a:prstGeom prst="rect">
            <a:avLst/>
          </a:prstGeom>
          <a:ln>
            <a:solidFill>
              <a:schemeClr val="accent1"/>
            </a:solidFill>
          </a:ln>
        </p:spPr>
      </p:pic>
      <p:sp>
        <p:nvSpPr>
          <p:cNvPr id="2" name="CasellaDiTesto 3"/>
          <p:cNvSpPr txBox="1">
            <a:spLocks noChangeArrowheads="1"/>
          </p:cNvSpPr>
          <p:nvPr/>
        </p:nvSpPr>
        <p:spPr bwMode="auto">
          <a:xfrm>
            <a:off x="0" y="0"/>
            <a:ext cx="9144000" cy="523220"/>
          </a:xfrm>
          <a:prstGeom prst="rect">
            <a:avLst/>
          </a:prstGeom>
          <a:noFill/>
          <a:ln w="9525">
            <a:noFill/>
            <a:miter lim="800000"/>
            <a:headEnd/>
            <a:tailEnd/>
          </a:ln>
        </p:spPr>
        <p:txBody>
          <a:bodyPr wrap="square">
            <a:spAutoFit/>
          </a:bodyPr>
          <a:lstStyle/>
          <a:p>
            <a:pPr algn="ctr"/>
            <a:r>
              <a:rPr lang="it-IT" sz="2400" b="1" dirty="0" smtClean="0">
                <a:solidFill>
                  <a:schemeClr val="hlink"/>
                </a:solidFill>
              </a:rPr>
              <a:t>Dati “</a:t>
            </a:r>
            <a:r>
              <a:rPr lang="it-IT" sz="2800" b="1" i="1" dirty="0" smtClean="0">
                <a:solidFill>
                  <a:schemeClr val="hlink"/>
                </a:solidFill>
              </a:rPr>
              <a:t>Nevemont</a:t>
            </a:r>
            <a:r>
              <a:rPr lang="it-IT" sz="2800" b="1" dirty="0" smtClean="0">
                <a:solidFill>
                  <a:schemeClr val="hlink"/>
                </a:solidFill>
              </a:rPr>
              <a:t>”</a:t>
            </a:r>
            <a:r>
              <a:rPr lang="it-IT" sz="2400" b="1" dirty="0" smtClean="0">
                <a:solidFill>
                  <a:schemeClr val="hlink"/>
                </a:solidFill>
              </a:rPr>
              <a:t> Novembre 2011 – Maggio 2012</a:t>
            </a:r>
            <a:endParaRPr lang="it-IT" sz="2400" b="1" dirty="0">
              <a:solidFill>
                <a:schemeClr val="hlink"/>
              </a:solidFill>
            </a:endParaRPr>
          </a:p>
        </p:txBody>
      </p:sp>
      <p:sp>
        <p:nvSpPr>
          <p:cNvPr id="3" name="CasellaDiTesto 4"/>
          <p:cNvSpPr txBox="1">
            <a:spLocks noChangeArrowheads="1"/>
          </p:cNvSpPr>
          <p:nvPr/>
        </p:nvSpPr>
        <p:spPr bwMode="auto">
          <a:xfrm>
            <a:off x="0" y="533400"/>
            <a:ext cx="8534400" cy="2031325"/>
          </a:xfrm>
          <a:prstGeom prst="rect">
            <a:avLst/>
          </a:prstGeom>
          <a:noFill/>
          <a:ln w="9525">
            <a:noFill/>
            <a:miter lim="800000"/>
            <a:headEnd/>
            <a:tailEnd/>
          </a:ln>
        </p:spPr>
        <p:txBody>
          <a:bodyPr wrap="square">
            <a:spAutoFit/>
          </a:bodyPr>
          <a:lstStyle/>
          <a:p>
            <a:r>
              <a:rPr lang="it-IT" b="1" dirty="0"/>
              <a:t>Regioni coinvolte: </a:t>
            </a:r>
            <a:r>
              <a:rPr lang="it-IT" sz="2400" b="1" dirty="0" smtClean="0">
                <a:solidFill>
                  <a:srgbClr val="FFC000"/>
                </a:solidFill>
              </a:rPr>
              <a:t>16 </a:t>
            </a:r>
            <a:r>
              <a:rPr lang="it-IT" b="1" dirty="0" smtClean="0">
                <a:solidFill>
                  <a:srgbClr val="FFC000"/>
                </a:solidFill>
              </a:rPr>
              <a:t>(17 con Tarvisio e </a:t>
            </a:r>
            <a:r>
              <a:rPr lang="it-IT" b="1" dirty="0" err="1" smtClean="0">
                <a:solidFill>
                  <a:srgbClr val="FFC000"/>
                </a:solidFill>
              </a:rPr>
              <a:t>Malborghetto</a:t>
            </a:r>
            <a:r>
              <a:rPr lang="it-IT" b="1" dirty="0" smtClean="0">
                <a:solidFill>
                  <a:srgbClr val="FFC000"/>
                </a:solidFill>
              </a:rPr>
              <a:t> </a:t>
            </a:r>
            <a:r>
              <a:rPr lang="it-IT" b="1" dirty="0" err="1" smtClean="0">
                <a:solidFill>
                  <a:srgbClr val="FFC000"/>
                </a:solidFill>
              </a:rPr>
              <a:t>Valbruna</a:t>
            </a:r>
            <a:r>
              <a:rPr lang="it-IT" b="1" dirty="0" smtClean="0">
                <a:solidFill>
                  <a:srgbClr val="FFC000"/>
                </a:solidFill>
              </a:rPr>
              <a:t> in FVG)</a:t>
            </a:r>
            <a:r>
              <a:rPr lang="it-IT" sz="2400" b="1" dirty="0" smtClean="0">
                <a:solidFill>
                  <a:srgbClr val="FFC000"/>
                </a:solidFill>
              </a:rPr>
              <a:t/>
            </a:r>
            <a:br>
              <a:rPr lang="it-IT" sz="2400" b="1" dirty="0" smtClean="0">
                <a:solidFill>
                  <a:srgbClr val="FFC000"/>
                </a:solidFill>
              </a:rPr>
            </a:br>
            <a:r>
              <a:rPr lang="it-IT" b="1" dirty="0" smtClean="0"/>
              <a:t>Province </a:t>
            </a:r>
            <a:r>
              <a:rPr lang="it-IT" b="1" dirty="0"/>
              <a:t>coinvolte: </a:t>
            </a:r>
            <a:r>
              <a:rPr lang="it-IT" sz="2400" b="1" dirty="0" smtClean="0">
                <a:solidFill>
                  <a:srgbClr val="FFC000"/>
                </a:solidFill>
              </a:rPr>
              <a:t>80</a:t>
            </a:r>
          </a:p>
          <a:p>
            <a:r>
              <a:rPr lang="it-IT" b="1" dirty="0" smtClean="0"/>
              <a:t>Comuni coinvolti: </a:t>
            </a:r>
            <a:r>
              <a:rPr lang="it-IT" sz="2400" b="1" dirty="0" smtClean="0">
                <a:solidFill>
                  <a:srgbClr val="FFC000"/>
                </a:solidFill>
              </a:rPr>
              <a:t>1694</a:t>
            </a:r>
          </a:p>
          <a:p>
            <a:endParaRPr lang="it-IT" sz="3600" b="1" dirty="0">
              <a:solidFill>
                <a:srgbClr val="FFC000"/>
              </a:solidFill>
            </a:endParaRPr>
          </a:p>
          <a:p>
            <a:endParaRPr lang="it-IT" dirty="0"/>
          </a:p>
        </p:txBody>
      </p:sp>
      <p:pic>
        <p:nvPicPr>
          <p:cNvPr id="6" name="Immagine 5" descr="nuovologodpc.jpg"/>
          <p:cNvPicPr>
            <a:picLocks noChangeAspect="1"/>
          </p:cNvPicPr>
          <p:nvPr/>
        </p:nvPicPr>
        <p:blipFill>
          <a:blip r:embed="rId3" cstate="print"/>
          <a:stretch>
            <a:fillRect/>
          </a:stretch>
        </p:blipFill>
        <p:spPr>
          <a:xfrm>
            <a:off x="7010400" y="1752600"/>
            <a:ext cx="590145" cy="609600"/>
          </a:xfrm>
          <a:prstGeom prst="rect">
            <a:avLst/>
          </a:prstGeom>
          <a:ln>
            <a:solidFill>
              <a:schemeClr val="accent1"/>
            </a:solidFill>
          </a:ln>
        </p:spPr>
      </p:pic>
      <p:pic>
        <p:nvPicPr>
          <p:cNvPr id="7" name="Immagine 6" descr="meteomont_cfs.jpg"/>
          <p:cNvPicPr>
            <a:picLocks noChangeAspect="1"/>
          </p:cNvPicPr>
          <p:nvPr/>
        </p:nvPicPr>
        <p:blipFill>
          <a:blip r:embed="rId4" cstate="print"/>
          <a:stretch>
            <a:fillRect/>
          </a:stretch>
        </p:blipFill>
        <p:spPr>
          <a:xfrm>
            <a:off x="7696200" y="1752600"/>
            <a:ext cx="561090" cy="608400"/>
          </a:xfrm>
          <a:prstGeom prst="rect">
            <a:avLst/>
          </a:prstGeom>
          <a:ln>
            <a:solidFill>
              <a:schemeClr val="accent1"/>
            </a:solid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rilievi_totali_febbraio.jpg"/>
          <p:cNvPicPr>
            <a:picLocks noChangeAspect="1"/>
          </p:cNvPicPr>
          <p:nvPr/>
        </p:nvPicPr>
        <p:blipFill>
          <a:blip r:embed="rId2" cstate="print"/>
          <a:stretch>
            <a:fillRect/>
          </a:stretch>
        </p:blipFill>
        <p:spPr>
          <a:xfrm>
            <a:off x="0" y="0"/>
            <a:ext cx="9144000" cy="6462177"/>
          </a:xfrm>
          <a:prstGeom prst="rect">
            <a:avLst/>
          </a:prstGeom>
          <a:ln>
            <a:solidFill>
              <a:schemeClr val="accent1"/>
            </a:solidFill>
          </a:ln>
        </p:spPr>
      </p:pic>
      <p:pic>
        <p:nvPicPr>
          <p:cNvPr id="3" name="Immagine 2" descr="nuovologodpc.jpg"/>
          <p:cNvPicPr>
            <a:picLocks noChangeAspect="1"/>
          </p:cNvPicPr>
          <p:nvPr/>
        </p:nvPicPr>
        <p:blipFill>
          <a:blip r:embed="rId3" cstate="print"/>
          <a:stretch>
            <a:fillRect/>
          </a:stretch>
        </p:blipFill>
        <p:spPr>
          <a:xfrm>
            <a:off x="7239000" y="1143000"/>
            <a:ext cx="590145" cy="609600"/>
          </a:xfrm>
          <a:prstGeom prst="rect">
            <a:avLst/>
          </a:prstGeom>
          <a:ln>
            <a:solidFill>
              <a:schemeClr val="accent1"/>
            </a:solidFill>
          </a:ln>
        </p:spPr>
      </p:pic>
      <p:pic>
        <p:nvPicPr>
          <p:cNvPr id="4" name="Immagine 3" descr="meteomont_cfs.jpg"/>
          <p:cNvPicPr>
            <a:picLocks noChangeAspect="1"/>
          </p:cNvPicPr>
          <p:nvPr/>
        </p:nvPicPr>
        <p:blipFill>
          <a:blip r:embed="rId4" cstate="print"/>
          <a:stretch>
            <a:fillRect/>
          </a:stretch>
        </p:blipFill>
        <p:spPr>
          <a:xfrm>
            <a:off x="7924800" y="1143000"/>
            <a:ext cx="561090" cy="608400"/>
          </a:xfrm>
          <a:prstGeom prst="rect">
            <a:avLst/>
          </a:prstGeom>
          <a:ln>
            <a:solidFill>
              <a:schemeClr val="accent1"/>
            </a:solid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3"/>
          <p:cNvSpPr txBox="1">
            <a:spLocks noChangeArrowheads="1"/>
          </p:cNvSpPr>
          <p:nvPr/>
        </p:nvSpPr>
        <p:spPr bwMode="auto">
          <a:xfrm>
            <a:off x="0" y="0"/>
            <a:ext cx="9144000" cy="523220"/>
          </a:xfrm>
          <a:prstGeom prst="rect">
            <a:avLst/>
          </a:prstGeom>
          <a:noFill/>
          <a:ln w="9525">
            <a:noFill/>
            <a:miter lim="800000"/>
            <a:headEnd/>
            <a:tailEnd/>
          </a:ln>
        </p:spPr>
        <p:txBody>
          <a:bodyPr wrap="square">
            <a:spAutoFit/>
          </a:bodyPr>
          <a:lstStyle/>
          <a:p>
            <a:pPr algn="ctr"/>
            <a:r>
              <a:rPr lang="it-IT" sz="2800" b="1" dirty="0" smtClean="0">
                <a:solidFill>
                  <a:schemeClr val="hlink"/>
                </a:solidFill>
              </a:rPr>
              <a:t>Georeferenziazione Dati “</a:t>
            </a:r>
            <a:r>
              <a:rPr lang="it-IT" sz="2800" b="1" i="1" dirty="0" smtClean="0">
                <a:solidFill>
                  <a:schemeClr val="hlink"/>
                </a:solidFill>
              </a:rPr>
              <a:t>Nevemont</a:t>
            </a:r>
            <a:r>
              <a:rPr lang="it-IT" sz="2800" b="1" dirty="0" smtClean="0">
                <a:solidFill>
                  <a:schemeClr val="hlink"/>
                </a:solidFill>
              </a:rPr>
              <a:t>”</a:t>
            </a:r>
            <a:endParaRPr lang="it-IT" sz="2800" b="1" dirty="0">
              <a:solidFill>
                <a:schemeClr val="hlink"/>
              </a:solidFill>
            </a:endParaRPr>
          </a:p>
        </p:txBody>
      </p:sp>
      <p:pic>
        <p:nvPicPr>
          <p:cNvPr id="3" name="Immagine 2" descr="mappa_rilevamenti.jpg"/>
          <p:cNvPicPr>
            <a:picLocks noChangeAspect="1"/>
          </p:cNvPicPr>
          <p:nvPr/>
        </p:nvPicPr>
        <p:blipFill>
          <a:blip r:embed="rId2" cstate="print"/>
          <a:stretch>
            <a:fillRect/>
          </a:stretch>
        </p:blipFill>
        <p:spPr>
          <a:xfrm>
            <a:off x="0" y="504000"/>
            <a:ext cx="4496371" cy="6354000"/>
          </a:xfrm>
          <a:prstGeom prst="rect">
            <a:avLst/>
          </a:prstGeom>
        </p:spPr>
      </p:pic>
      <p:pic>
        <p:nvPicPr>
          <p:cNvPr id="4" name="Immagine 3" descr="rilievi_totali_nevemont_2011_2012.jpg"/>
          <p:cNvPicPr>
            <a:picLocks noChangeAspect="1"/>
          </p:cNvPicPr>
          <p:nvPr/>
        </p:nvPicPr>
        <p:blipFill>
          <a:blip r:embed="rId3" cstate="print"/>
          <a:stretch>
            <a:fillRect/>
          </a:stretch>
        </p:blipFill>
        <p:spPr>
          <a:xfrm>
            <a:off x="4648200" y="504806"/>
            <a:ext cx="4495800" cy="6353194"/>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3"/>
          <p:cNvSpPr txBox="1">
            <a:spLocks noChangeArrowheads="1"/>
          </p:cNvSpPr>
          <p:nvPr/>
        </p:nvSpPr>
        <p:spPr bwMode="auto">
          <a:xfrm>
            <a:off x="0" y="0"/>
            <a:ext cx="9144000" cy="523220"/>
          </a:xfrm>
          <a:prstGeom prst="rect">
            <a:avLst/>
          </a:prstGeom>
          <a:noFill/>
          <a:ln w="9525">
            <a:noFill/>
            <a:miter lim="800000"/>
            <a:headEnd/>
            <a:tailEnd/>
          </a:ln>
        </p:spPr>
        <p:txBody>
          <a:bodyPr wrap="square">
            <a:spAutoFit/>
          </a:bodyPr>
          <a:lstStyle/>
          <a:p>
            <a:pPr algn="ctr"/>
            <a:r>
              <a:rPr lang="it-IT" sz="2800" b="1" dirty="0" smtClean="0">
                <a:solidFill>
                  <a:schemeClr val="hlink"/>
                </a:solidFill>
              </a:rPr>
              <a:t>Dati “</a:t>
            </a:r>
            <a:r>
              <a:rPr lang="it-IT" sz="2800" b="1" i="1" dirty="0" smtClean="0">
                <a:solidFill>
                  <a:schemeClr val="hlink"/>
                </a:solidFill>
              </a:rPr>
              <a:t>Nevemont</a:t>
            </a:r>
            <a:r>
              <a:rPr lang="it-IT" sz="2800" b="1" dirty="0" smtClean="0">
                <a:solidFill>
                  <a:schemeClr val="hlink"/>
                </a:solidFill>
              </a:rPr>
              <a:t>” per territorio comune</a:t>
            </a:r>
            <a:endParaRPr lang="it-IT" sz="2400" b="1" dirty="0">
              <a:solidFill>
                <a:schemeClr val="hlink"/>
              </a:solidFill>
            </a:endParaRPr>
          </a:p>
        </p:txBody>
      </p:sp>
      <p:pic>
        <p:nvPicPr>
          <p:cNvPr id="3" name="Immagine 2" descr="mappa_comuni_coinvolti.jpg"/>
          <p:cNvPicPr>
            <a:picLocks noChangeAspect="1"/>
          </p:cNvPicPr>
          <p:nvPr/>
        </p:nvPicPr>
        <p:blipFill>
          <a:blip r:embed="rId2" cstate="print"/>
          <a:stretch>
            <a:fillRect/>
          </a:stretch>
        </p:blipFill>
        <p:spPr>
          <a:xfrm>
            <a:off x="1" y="457200"/>
            <a:ext cx="4529488" cy="6400800"/>
          </a:xfrm>
          <a:prstGeom prst="rect">
            <a:avLst/>
          </a:prstGeom>
        </p:spPr>
      </p:pic>
      <p:pic>
        <p:nvPicPr>
          <p:cNvPr id="5" name="Immagine 4" descr="distribuzione_per_comune.jpg"/>
          <p:cNvPicPr>
            <a:picLocks noChangeAspect="1"/>
          </p:cNvPicPr>
          <p:nvPr/>
        </p:nvPicPr>
        <p:blipFill>
          <a:blip r:embed="rId3" cstate="print"/>
          <a:stretch>
            <a:fillRect/>
          </a:stretch>
        </p:blipFill>
        <p:spPr>
          <a:xfrm>
            <a:off x="4614512" y="457200"/>
            <a:ext cx="4529488" cy="64008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3"/>
          <p:cNvSpPr txBox="1">
            <a:spLocks noChangeArrowheads="1"/>
          </p:cNvSpPr>
          <p:nvPr/>
        </p:nvSpPr>
        <p:spPr bwMode="auto">
          <a:xfrm>
            <a:off x="0" y="0"/>
            <a:ext cx="9144000" cy="523220"/>
          </a:xfrm>
          <a:prstGeom prst="rect">
            <a:avLst/>
          </a:prstGeom>
          <a:noFill/>
          <a:ln w="9525">
            <a:noFill/>
            <a:miter lim="800000"/>
            <a:headEnd/>
            <a:tailEnd/>
          </a:ln>
        </p:spPr>
        <p:txBody>
          <a:bodyPr wrap="square">
            <a:spAutoFit/>
          </a:bodyPr>
          <a:lstStyle/>
          <a:p>
            <a:pPr algn="ctr"/>
            <a:r>
              <a:rPr lang="it-IT" sz="2800" b="1" dirty="0" smtClean="0">
                <a:solidFill>
                  <a:schemeClr val="hlink"/>
                </a:solidFill>
              </a:rPr>
              <a:t>Georeferenziazione Dati “</a:t>
            </a:r>
            <a:r>
              <a:rPr lang="it-IT" sz="2800" b="1" i="1" dirty="0" smtClean="0">
                <a:solidFill>
                  <a:schemeClr val="hlink"/>
                </a:solidFill>
              </a:rPr>
              <a:t>Nevemont</a:t>
            </a:r>
            <a:r>
              <a:rPr lang="it-IT" sz="2800" b="1" dirty="0" smtClean="0">
                <a:solidFill>
                  <a:schemeClr val="hlink"/>
                </a:solidFill>
              </a:rPr>
              <a:t>”</a:t>
            </a:r>
            <a:endParaRPr lang="it-IT" sz="2800" b="1" dirty="0">
              <a:solidFill>
                <a:schemeClr val="hlink"/>
              </a:solidFill>
            </a:endParaRPr>
          </a:p>
        </p:txBody>
      </p:sp>
      <p:pic>
        <p:nvPicPr>
          <p:cNvPr id="4" name="Immagine 3" descr="rilievi_totali_nevemont_2011_2012.jpg"/>
          <p:cNvPicPr>
            <a:picLocks noChangeAspect="1"/>
          </p:cNvPicPr>
          <p:nvPr/>
        </p:nvPicPr>
        <p:blipFill>
          <a:blip r:embed="rId2" cstate="print"/>
          <a:stretch>
            <a:fillRect/>
          </a:stretch>
        </p:blipFill>
        <p:spPr>
          <a:xfrm>
            <a:off x="1828800" y="-533400"/>
            <a:ext cx="5230480" cy="7391400"/>
          </a:xfrm>
          <a:prstGeom prst="rect">
            <a:avLst/>
          </a:prstGeom>
        </p:spPr>
      </p:pic>
      <p:cxnSp>
        <p:nvCxnSpPr>
          <p:cNvPr id="6" name="Connettore 2 5"/>
          <p:cNvCxnSpPr/>
          <p:nvPr/>
        </p:nvCxnSpPr>
        <p:spPr>
          <a:xfrm>
            <a:off x="4724400" y="914400"/>
            <a:ext cx="762000" cy="3810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8" name="CasellaDiTesto 4"/>
          <p:cNvSpPr txBox="1">
            <a:spLocks noChangeArrowheads="1"/>
          </p:cNvSpPr>
          <p:nvPr/>
        </p:nvSpPr>
        <p:spPr bwMode="auto">
          <a:xfrm>
            <a:off x="5486400" y="1153180"/>
            <a:ext cx="1524000" cy="523220"/>
          </a:xfrm>
          <a:prstGeom prst="rect">
            <a:avLst/>
          </a:prstGeom>
          <a:noFill/>
          <a:ln w="9525">
            <a:noFill/>
            <a:miter lim="800000"/>
            <a:headEnd/>
            <a:tailEnd/>
          </a:ln>
        </p:spPr>
        <p:txBody>
          <a:bodyPr wrap="square">
            <a:spAutoFit/>
          </a:bodyPr>
          <a:lstStyle/>
          <a:p>
            <a:r>
              <a:rPr lang="it-IT" sz="2800" b="1" i="1" dirty="0" smtClean="0">
                <a:solidFill>
                  <a:schemeClr val="bg2"/>
                </a:solidFill>
              </a:rPr>
              <a:t>FVG  ??</a:t>
            </a:r>
            <a:endParaRPr lang="it-IT" sz="2400" b="1" i="1" dirty="0" smtClean="0">
              <a:solidFill>
                <a:schemeClr val="bg2"/>
              </a:solidFill>
            </a:endParaRPr>
          </a:p>
        </p:txBody>
      </p:sp>
      <p:cxnSp>
        <p:nvCxnSpPr>
          <p:cNvPr id="9" name="Connettore 2 8"/>
          <p:cNvCxnSpPr/>
          <p:nvPr/>
        </p:nvCxnSpPr>
        <p:spPr>
          <a:xfrm>
            <a:off x="3810000" y="838200"/>
            <a:ext cx="990600" cy="7620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1" name="CasellaDiTesto 4"/>
          <p:cNvSpPr txBox="1">
            <a:spLocks noChangeArrowheads="1"/>
          </p:cNvSpPr>
          <p:nvPr/>
        </p:nvSpPr>
        <p:spPr bwMode="auto">
          <a:xfrm>
            <a:off x="4419600" y="1600200"/>
            <a:ext cx="2819400" cy="523220"/>
          </a:xfrm>
          <a:prstGeom prst="rect">
            <a:avLst/>
          </a:prstGeom>
          <a:noFill/>
          <a:ln w="9525">
            <a:noFill/>
            <a:miter lim="800000"/>
            <a:headEnd/>
            <a:tailEnd/>
          </a:ln>
        </p:spPr>
        <p:txBody>
          <a:bodyPr wrap="square">
            <a:spAutoFit/>
          </a:bodyPr>
          <a:lstStyle/>
          <a:p>
            <a:r>
              <a:rPr lang="it-IT" sz="2800" b="1" i="1" dirty="0" smtClean="0">
                <a:solidFill>
                  <a:schemeClr val="bg2"/>
                </a:solidFill>
              </a:rPr>
              <a:t>PA TN e BZ ??</a:t>
            </a:r>
            <a:endParaRPr lang="it-IT" sz="2400" b="1" i="1" dirty="0" smtClean="0">
              <a:solidFill>
                <a:schemeClr val="bg2"/>
              </a:solidFill>
            </a:endParaRPr>
          </a:p>
        </p:txBody>
      </p:sp>
      <p:cxnSp>
        <p:nvCxnSpPr>
          <p:cNvPr id="12" name="Connettore 2 11"/>
          <p:cNvCxnSpPr/>
          <p:nvPr/>
        </p:nvCxnSpPr>
        <p:spPr>
          <a:xfrm>
            <a:off x="2286000" y="1219200"/>
            <a:ext cx="228600" cy="16002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4" name="CasellaDiTesto 4"/>
          <p:cNvSpPr txBox="1">
            <a:spLocks noChangeArrowheads="1"/>
          </p:cNvSpPr>
          <p:nvPr/>
        </p:nvSpPr>
        <p:spPr bwMode="auto">
          <a:xfrm>
            <a:off x="2057400" y="2819400"/>
            <a:ext cx="1524000" cy="523220"/>
          </a:xfrm>
          <a:prstGeom prst="rect">
            <a:avLst/>
          </a:prstGeom>
          <a:noFill/>
          <a:ln w="9525">
            <a:noFill/>
            <a:miter lim="800000"/>
            <a:headEnd/>
            <a:tailEnd/>
          </a:ln>
        </p:spPr>
        <p:txBody>
          <a:bodyPr wrap="square">
            <a:spAutoFit/>
          </a:bodyPr>
          <a:lstStyle/>
          <a:p>
            <a:r>
              <a:rPr lang="it-IT" sz="2800" b="1" i="1" dirty="0" err="1" smtClean="0">
                <a:solidFill>
                  <a:schemeClr val="bg2"/>
                </a:solidFill>
              </a:rPr>
              <a:t>VdA</a:t>
            </a:r>
            <a:r>
              <a:rPr lang="it-IT" sz="2800" b="1" i="1" dirty="0" smtClean="0">
                <a:solidFill>
                  <a:schemeClr val="bg2"/>
                </a:solidFill>
              </a:rPr>
              <a:t> ??</a:t>
            </a:r>
            <a:endParaRPr lang="it-IT" sz="2400" b="1" i="1" dirty="0" smtClean="0">
              <a:solidFill>
                <a:schemeClr val="bg2"/>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3"/>
          <p:cNvSpPr txBox="1">
            <a:spLocks noChangeArrowheads="1"/>
          </p:cNvSpPr>
          <p:nvPr/>
        </p:nvSpPr>
        <p:spPr bwMode="auto">
          <a:xfrm>
            <a:off x="0" y="0"/>
            <a:ext cx="9144000" cy="584775"/>
          </a:xfrm>
          <a:prstGeom prst="rect">
            <a:avLst/>
          </a:prstGeom>
          <a:noFill/>
          <a:ln w="9525">
            <a:noFill/>
            <a:miter lim="800000"/>
            <a:headEnd/>
            <a:tailEnd/>
          </a:ln>
        </p:spPr>
        <p:txBody>
          <a:bodyPr wrap="square">
            <a:spAutoFit/>
          </a:bodyPr>
          <a:lstStyle/>
          <a:p>
            <a:pPr algn="ctr"/>
            <a:r>
              <a:rPr lang="it-IT" sz="3200" b="1" dirty="0" smtClean="0">
                <a:solidFill>
                  <a:schemeClr val="hlink"/>
                </a:solidFill>
              </a:rPr>
              <a:t>Validazione dei dati</a:t>
            </a:r>
            <a:endParaRPr lang="it-IT" sz="3200" b="1" dirty="0">
              <a:solidFill>
                <a:schemeClr val="hlink"/>
              </a:solidFill>
            </a:endParaRPr>
          </a:p>
        </p:txBody>
      </p:sp>
      <p:sp>
        <p:nvSpPr>
          <p:cNvPr id="3" name="CasellaDiTesto 4"/>
          <p:cNvSpPr txBox="1">
            <a:spLocks noChangeArrowheads="1"/>
          </p:cNvSpPr>
          <p:nvPr/>
        </p:nvSpPr>
        <p:spPr bwMode="auto">
          <a:xfrm>
            <a:off x="3276600" y="1285994"/>
            <a:ext cx="5867400" cy="4124206"/>
          </a:xfrm>
          <a:prstGeom prst="rect">
            <a:avLst/>
          </a:prstGeom>
          <a:noFill/>
          <a:ln w="9525">
            <a:noFill/>
            <a:miter lim="800000"/>
            <a:headEnd/>
            <a:tailEnd/>
          </a:ln>
        </p:spPr>
        <p:txBody>
          <a:bodyPr wrap="square">
            <a:spAutoFit/>
          </a:bodyPr>
          <a:lstStyle/>
          <a:p>
            <a:pPr algn="ctr"/>
            <a:r>
              <a:rPr lang="it-IT" sz="2800" b="1" dirty="0" smtClean="0">
                <a:solidFill>
                  <a:schemeClr val="hlink"/>
                </a:solidFill>
              </a:rPr>
              <a:t>Quota altimetrica</a:t>
            </a:r>
          </a:p>
          <a:p>
            <a:pPr algn="ctr"/>
            <a:r>
              <a:rPr lang="it-IT" sz="2400" b="1" dirty="0" smtClean="0"/>
              <a:t>E’ stato verificato più volte che la quota altimetrica fornita dal GPS in uno stesso punto può variare di parecchie decine di metri.</a:t>
            </a:r>
          </a:p>
          <a:p>
            <a:pPr algn="ctr"/>
            <a:endParaRPr lang="it-IT" sz="2400" b="1" dirty="0" smtClean="0"/>
          </a:p>
          <a:p>
            <a:pPr algn="ctr"/>
            <a:r>
              <a:rPr lang="it-IT" sz="2400" b="1" dirty="0" smtClean="0"/>
              <a:t>Per risolvere il problema è stato sovrapposto, ai dati </a:t>
            </a:r>
            <a:r>
              <a:rPr lang="it-IT" sz="2400" b="1" dirty="0" err="1" smtClean="0"/>
              <a:t>georeferenziati</a:t>
            </a:r>
            <a:r>
              <a:rPr lang="it-IT" sz="2400" b="1" dirty="0" smtClean="0"/>
              <a:t>, un DEM con maglia 30 m che corregge la quota del rilievo.</a:t>
            </a:r>
            <a:endParaRPr lang="it-IT" sz="2400" b="1" dirty="0"/>
          </a:p>
          <a:p>
            <a:pPr algn="ctr"/>
            <a:endParaRPr lang="it-IT" dirty="0"/>
          </a:p>
        </p:txBody>
      </p:sp>
      <p:pic>
        <p:nvPicPr>
          <p:cNvPr id="4" name="Immagine 3" descr="IMG_7133.jpg"/>
          <p:cNvPicPr>
            <a:picLocks noChangeAspect="1"/>
          </p:cNvPicPr>
          <p:nvPr/>
        </p:nvPicPr>
        <p:blipFill>
          <a:blip r:embed="rId2" cstate="print"/>
          <a:stretch>
            <a:fillRect/>
          </a:stretch>
        </p:blipFill>
        <p:spPr>
          <a:xfrm>
            <a:off x="0" y="990600"/>
            <a:ext cx="3200400" cy="48006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Flusso">
  <a:themeElements>
    <a:clrScheme name="Flusso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Flusso">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lusso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Flusso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Flusso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Flusso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Flusso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Flusso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Flusso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Flusso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Flusso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Stream</Template>
  <TotalTime>4031</TotalTime>
  <Words>923</Words>
  <Application>Microsoft Office PowerPoint</Application>
  <PresentationFormat>Presentazione su schermo (4:3)</PresentationFormat>
  <Paragraphs>122</Paragraphs>
  <Slides>28</Slides>
  <Notes>0</Notes>
  <HiddenSlides>0</HiddenSlides>
  <MMClips>0</MMClips>
  <ScaleCrop>false</ScaleCrop>
  <HeadingPairs>
    <vt:vector size="4" baseType="variant">
      <vt:variant>
        <vt:lpstr>Tema</vt:lpstr>
      </vt:variant>
      <vt:variant>
        <vt:i4>1</vt:i4>
      </vt:variant>
      <vt:variant>
        <vt:lpstr>Titoli diapositive</vt:lpstr>
      </vt:variant>
      <vt:variant>
        <vt:i4>28</vt:i4>
      </vt:variant>
    </vt:vector>
  </HeadingPairs>
  <TitlesOfParts>
    <vt:vector size="29" baseType="lpstr">
      <vt:lpstr>Flusso</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Grazie per la cortese attenzione</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Your User Name</cp:lastModifiedBy>
  <cp:revision>255</cp:revision>
  <cp:lastPrinted>1601-01-01T00:00:00Z</cp:lastPrinted>
  <dcterms:created xsi:type="dcterms:W3CDTF">1601-01-01T00:00:00Z</dcterms:created>
  <dcterms:modified xsi:type="dcterms:W3CDTF">2013-04-14T14:15:17Z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